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video/unknown"/>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5"/>
  </p:notesMasterIdLst>
  <p:handoutMasterIdLst>
    <p:handoutMasterId r:id="rId46"/>
  </p:handoutMasterIdLst>
  <p:sldIdLst>
    <p:sldId id="256" r:id="rId2"/>
    <p:sldId id="257" r:id="rId3"/>
    <p:sldId id="282" r:id="rId4"/>
    <p:sldId id="264" r:id="rId5"/>
    <p:sldId id="269" r:id="rId6"/>
    <p:sldId id="273" r:id="rId7"/>
    <p:sldId id="281" r:id="rId8"/>
    <p:sldId id="267" r:id="rId9"/>
    <p:sldId id="297" r:id="rId10"/>
    <p:sldId id="266" r:id="rId11"/>
    <p:sldId id="272" r:id="rId12"/>
    <p:sldId id="274" r:id="rId13"/>
    <p:sldId id="268" r:id="rId14"/>
    <p:sldId id="258" r:id="rId15"/>
    <p:sldId id="276" r:id="rId16"/>
    <p:sldId id="275" r:id="rId17"/>
    <p:sldId id="259" r:id="rId18"/>
    <p:sldId id="260" r:id="rId19"/>
    <p:sldId id="277" r:id="rId20"/>
    <p:sldId id="280" r:id="rId21"/>
    <p:sldId id="278" r:id="rId22"/>
    <p:sldId id="279" r:id="rId23"/>
    <p:sldId id="284" r:id="rId24"/>
    <p:sldId id="283" r:id="rId25"/>
    <p:sldId id="285" r:id="rId26"/>
    <p:sldId id="300" r:id="rId27"/>
    <p:sldId id="301" r:id="rId28"/>
    <p:sldId id="302" r:id="rId29"/>
    <p:sldId id="286" r:id="rId30"/>
    <p:sldId id="288" r:id="rId31"/>
    <p:sldId id="289" r:id="rId32"/>
    <p:sldId id="290" r:id="rId33"/>
    <p:sldId id="291" r:id="rId34"/>
    <p:sldId id="295" r:id="rId35"/>
    <p:sldId id="296" r:id="rId36"/>
    <p:sldId id="294" r:id="rId37"/>
    <p:sldId id="292" r:id="rId38"/>
    <p:sldId id="263" r:id="rId39"/>
    <p:sldId id="298" r:id="rId40"/>
    <p:sldId id="305" r:id="rId41"/>
    <p:sldId id="293" r:id="rId42"/>
    <p:sldId id="299" r:id="rId43"/>
    <p:sldId id="304" r:id="rId44"/>
  </p:sldIdLst>
  <p:sldSz cx="12192000" cy="6858000"/>
  <p:notesSz cx="7315200" cy="96012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3FCA41B-7398-400B-83DC-FDE8722EB923}" v="79" dt="2020-02-09T01:28:39.66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71279" autoAdjust="0"/>
  </p:normalViewPr>
  <p:slideViewPr>
    <p:cSldViewPr snapToGrid="0">
      <p:cViewPr varScale="1">
        <p:scale>
          <a:sx n="82" d="100"/>
          <a:sy n="82" d="100"/>
        </p:scale>
        <p:origin x="1656" y="84"/>
      </p:cViewPr>
      <p:guideLst/>
    </p:cSldViewPr>
  </p:slideViewPr>
  <p:outlineViewPr>
    <p:cViewPr>
      <p:scale>
        <a:sx n="33" d="100"/>
        <a:sy n="33" d="100"/>
      </p:scale>
      <p:origin x="0" y="-8862"/>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51"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elipe Augusto Pereira de Figueiredo" userId="e1771b70d906f94b" providerId="Windows Live" clId="Web-{B3FCA41B-7398-400B-83DC-FDE8722EB923}"/>
    <pc:docChg chg="modSld">
      <pc:chgData name="Felipe Augusto Pereira de Figueiredo" userId="e1771b70d906f94b" providerId="Windows Live" clId="Web-{B3FCA41B-7398-400B-83DC-FDE8722EB923}" dt="2020-02-09T01:40:38.055" v="257"/>
      <pc:docMkLst>
        <pc:docMk/>
      </pc:docMkLst>
      <pc:sldChg chg="modSp modNotes">
        <pc:chgData name="Felipe Augusto Pereira de Figueiredo" userId="e1771b70d906f94b" providerId="Windows Live" clId="Web-{B3FCA41B-7398-400B-83DC-FDE8722EB923}" dt="2020-02-09T01:26:20.191" v="45"/>
        <pc:sldMkLst>
          <pc:docMk/>
          <pc:sldMk cId="636059476" sldId="259"/>
        </pc:sldMkLst>
        <pc:spChg chg="mod">
          <ac:chgData name="Felipe Augusto Pereira de Figueiredo" userId="e1771b70d906f94b" providerId="Windows Live" clId="Web-{B3FCA41B-7398-400B-83DC-FDE8722EB923}" dt="2020-02-09T01:22:23.081" v="18" actId="1076"/>
          <ac:spMkLst>
            <pc:docMk/>
            <pc:sldMk cId="636059476" sldId="259"/>
            <ac:spMk id="3" creationId="{979D29AC-E01B-406F-AC75-55866B75A7CC}"/>
          </ac:spMkLst>
        </pc:spChg>
      </pc:sldChg>
      <pc:sldChg chg="modNotes">
        <pc:chgData name="Felipe Augusto Pereira de Figueiredo" userId="e1771b70d906f94b" providerId="Windows Live" clId="Web-{B3FCA41B-7398-400B-83DC-FDE8722EB923}" dt="2020-02-09T01:21:46.721" v="16"/>
        <pc:sldMkLst>
          <pc:docMk/>
          <pc:sldMk cId="248504461" sldId="267"/>
        </pc:sldMkLst>
      </pc:sldChg>
      <pc:sldChg chg="modSp modNotes">
        <pc:chgData name="Felipe Augusto Pereira de Figueiredo" userId="e1771b70d906f94b" providerId="Windows Live" clId="Web-{B3FCA41B-7398-400B-83DC-FDE8722EB923}" dt="2020-02-09T01:40:38.055" v="257"/>
        <pc:sldMkLst>
          <pc:docMk/>
          <pc:sldMk cId="2076219387" sldId="277"/>
        </pc:sldMkLst>
        <pc:spChg chg="mod">
          <ac:chgData name="Felipe Augusto Pereira de Figueiredo" userId="e1771b70d906f94b" providerId="Windows Live" clId="Web-{B3FCA41B-7398-400B-83DC-FDE8722EB923}" dt="2020-02-09T01:28:39.664" v="120" actId="14100"/>
          <ac:spMkLst>
            <pc:docMk/>
            <pc:sldMk cId="2076219387" sldId="277"/>
            <ac:spMk id="3" creationId="{5E0262E2-3A0F-4805-BCCB-6745237D1574}"/>
          </ac:spMkLst>
        </pc:spChg>
      </pc:sldChg>
    </pc:docChg>
  </pc:docChgLst>
  <pc:docChgLst>
    <pc:chgData name="Felipe Augusto Pereira de Figueiredo" userId="e1771b70d906f94b" providerId="Windows Live" clId="Web-{1FA475AF-6444-47C2-89B1-9776BABC0E66}"/>
    <pc:docChg chg="modSld">
      <pc:chgData name="Felipe Augusto Pereira de Figueiredo" userId="e1771b70d906f94b" providerId="Windows Live" clId="Web-{1FA475AF-6444-47C2-89B1-9776BABC0E66}" dt="2020-02-09T18:53:52.767" v="85"/>
      <pc:docMkLst>
        <pc:docMk/>
      </pc:docMkLst>
      <pc:sldChg chg="modNotes">
        <pc:chgData name="Felipe Augusto Pereira de Figueiredo" userId="e1771b70d906f94b" providerId="Windows Live" clId="Web-{1FA475AF-6444-47C2-89B1-9776BABC0E66}" dt="2020-02-09T18:53:52.767" v="85"/>
        <pc:sldMkLst>
          <pc:docMk/>
          <pc:sldMk cId="248504461" sldId="267"/>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3169922" cy="480722"/>
          </a:xfrm>
          <a:prstGeom prst="rect">
            <a:avLst/>
          </a:prstGeom>
        </p:spPr>
        <p:txBody>
          <a:bodyPr vert="horz" lIns="168634" tIns="84317" rIns="168634" bIns="84317" rtlCol="0"/>
          <a:lstStyle>
            <a:lvl1pPr algn="l">
              <a:defRPr sz="2200"/>
            </a:lvl1pPr>
          </a:lstStyle>
          <a:p>
            <a:endParaRPr lang="nl-BE"/>
          </a:p>
        </p:txBody>
      </p:sp>
      <p:sp>
        <p:nvSpPr>
          <p:cNvPr id="3" name="Date Placeholder 2"/>
          <p:cNvSpPr>
            <a:spLocks noGrp="1"/>
          </p:cNvSpPr>
          <p:nvPr>
            <p:ph type="dt" sz="quarter" idx="1"/>
          </p:nvPr>
        </p:nvSpPr>
        <p:spPr>
          <a:xfrm>
            <a:off x="4143589" y="0"/>
            <a:ext cx="3169922" cy="480722"/>
          </a:xfrm>
          <a:prstGeom prst="rect">
            <a:avLst/>
          </a:prstGeom>
        </p:spPr>
        <p:txBody>
          <a:bodyPr vert="horz" lIns="168634" tIns="84317" rIns="168634" bIns="84317" rtlCol="0"/>
          <a:lstStyle>
            <a:lvl1pPr algn="r">
              <a:defRPr sz="2200"/>
            </a:lvl1pPr>
          </a:lstStyle>
          <a:p>
            <a:fld id="{144F1436-6906-4D93-B7A2-786C327BFA14}" type="datetimeFigureOut">
              <a:rPr lang="nl-BE" smtClean="0"/>
              <a:t>3/03/2020</a:t>
            </a:fld>
            <a:endParaRPr lang="nl-BE"/>
          </a:p>
        </p:txBody>
      </p:sp>
      <p:sp>
        <p:nvSpPr>
          <p:cNvPr id="4" name="Footer Placeholder 3"/>
          <p:cNvSpPr>
            <a:spLocks noGrp="1"/>
          </p:cNvSpPr>
          <p:nvPr>
            <p:ph type="ftr" sz="quarter" idx="2"/>
          </p:nvPr>
        </p:nvSpPr>
        <p:spPr>
          <a:xfrm>
            <a:off x="1" y="9120488"/>
            <a:ext cx="3169922" cy="480718"/>
          </a:xfrm>
          <a:prstGeom prst="rect">
            <a:avLst/>
          </a:prstGeom>
        </p:spPr>
        <p:txBody>
          <a:bodyPr vert="horz" lIns="168634" tIns="84317" rIns="168634" bIns="84317" rtlCol="0" anchor="b"/>
          <a:lstStyle>
            <a:lvl1pPr algn="l">
              <a:defRPr sz="2200"/>
            </a:lvl1pPr>
          </a:lstStyle>
          <a:p>
            <a:endParaRPr lang="nl-BE"/>
          </a:p>
        </p:txBody>
      </p:sp>
      <p:sp>
        <p:nvSpPr>
          <p:cNvPr id="5" name="Slide Number Placeholder 4"/>
          <p:cNvSpPr>
            <a:spLocks noGrp="1"/>
          </p:cNvSpPr>
          <p:nvPr>
            <p:ph type="sldNum" sz="quarter" idx="3"/>
          </p:nvPr>
        </p:nvSpPr>
        <p:spPr>
          <a:xfrm>
            <a:off x="4143589" y="9120488"/>
            <a:ext cx="3169922" cy="480718"/>
          </a:xfrm>
          <a:prstGeom prst="rect">
            <a:avLst/>
          </a:prstGeom>
        </p:spPr>
        <p:txBody>
          <a:bodyPr vert="horz" lIns="168634" tIns="84317" rIns="168634" bIns="84317" rtlCol="0" anchor="b"/>
          <a:lstStyle>
            <a:lvl1pPr algn="r">
              <a:defRPr sz="2200"/>
            </a:lvl1pPr>
          </a:lstStyle>
          <a:p>
            <a:fld id="{F7E56D9B-79AD-444A-AFED-DEC23408F8B4}" type="slidenum">
              <a:rPr lang="nl-BE" smtClean="0"/>
              <a:t>‹#›</a:t>
            </a:fld>
            <a:endParaRPr lang="nl-BE"/>
          </a:p>
        </p:txBody>
      </p:sp>
    </p:spTree>
    <p:extLst>
      <p:ext uri="{BB962C8B-B14F-4D97-AF65-F5344CB8AC3E}">
        <p14:creationId xmlns:p14="http://schemas.microsoft.com/office/powerpoint/2010/main" val="31635331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5" y="1"/>
            <a:ext cx="3169922" cy="1903121"/>
          </a:xfrm>
          <a:prstGeom prst="rect">
            <a:avLst/>
          </a:prstGeom>
        </p:spPr>
        <p:txBody>
          <a:bodyPr vert="horz" lIns="168634" tIns="84317" rIns="168634" bIns="84317" rtlCol="0"/>
          <a:lstStyle>
            <a:lvl1pPr algn="l">
              <a:defRPr sz="2200"/>
            </a:lvl1pPr>
          </a:lstStyle>
          <a:p>
            <a:endParaRPr lang="pt-BR"/>
          </a:p>
        </p:txBody>
      </p:sp>
      <p:sp>
        <p:nvSpPr>
          <p:cNvPr id="3" name="Espaço Reservado para Data 2"/>
          <p:cNvSpPr>
            <a:spLocks noGrp="1"/>
          </p:cNvSpPr>
          <p:nvPr>
            <p:ph type="dt" idx="1"/>
          </p:nvPr>
        </p:nvSpPr>
        <p:spPr>
          <a:xfrm>
            <a:off x="4143592" y="1"/>
            <a:ext cx="3169922" cy="1903121"/>
          </a:xfrm>
          <a:prstGeom prst="rect">
            <a:avLst/>
          </a:prstGeom>
        </p:spPr>
        <p:txBody>
          <a:bodyPr vert="horz" lIns="168634" tIns="84317" rIns="168634" bIns="84317" rtlCol="0"/>
          <a:lstStyle>
            <a:lvl1pPr algn="r">
              <a:defRPr sz="2200"/>
            </a:lvl1pPr>
          </a:lstStyle>
          <a:p>
            <a:fld id="{AA8CD09E-2914-4F47-B6C1-51B2C31814C9}" type="datetimeFigureOut">
              <a:rPr lang="pt-BR" smtClean="0"/>
              <a:t>03/03/2020</a:t>
            </a:fld>
            <a:endParaRPr lang="pt-BR"/>
          </a:p>
        </p:txBody>
      </p:sp>
      <p:sp>
        <p:nvSpPr>
          <p:cNvPr id="4" name="Espaço Reservado para Imagem de Slide 3"/>
          <p:cNvSpPr>
            <a:spLocks noGrp="1" noRot="1" noChangeAspect="1"/>
          </p:cNvSpPr>
          <p:nvPr>
            <p:ph type="sldImg" idx="2"/>
          </p:nvPr>
        </p:nvSpPr>
        <p:spPr>
          <a:xfrm>
            <a:off x="-7721600" y="4740275"/>
            <a:ext cx="22758400" cy="12801600"/>
          </a:xfrm>
          <a:prstGeom prst="rect">
            <a:avLst/>
          </a:prstGeom>
          <a:noFill/>
          <a:ln w="12700">
            <a:solidFill>
              <a:prstClr val="black"/>
            </a:solidFill>
          </a:ln>
        </p:spPr>
        <p:txBody>
          <a:bodyPr vert="horz" lIns="168634" tIns="84317" rIns="168634" bIns="84317" rtlCol="0" anchor="ctr"/>
          <a:lstStyle/>
          <a:p>
            <a:endParaRPr lang="pt-BR"/>
          </a:p>
        </p:txBody>
      </p:sp>
      <p:sp>
        <p:nvSpPr>
          <p:cNvPr id="5" name="Espaço Reservado para Anotações 4"/>
          <p:cNvSpPr>
            <a:spLocks noGrp="1"/>
          </p:cNvSpPr>
          <p:nvPr>
            <p:ph type="body" sz="quarter" idx="3"/>
          </p:nvPr>
        </p:nvSpPr>
        <p:spPr>
          <a:xfrm>
            <a:off x="731522" y="18254135"/>
            <a:ext cx="5852160" cy="14935200"/>
          </a:xfrm>
          <a:prstGeom prst="rect">
            <a:avLst/>
          </a:prstGeom>
        </p:spPr>
        <p:txBody>
          <a:bodyPr vert="horz" lIns="168634" tIns="84317" rIns="168634" bIns="84317" rtlCol="0"/>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5" y="36027558"/>
            <a:ext cx="3169922" cy="1903117"/>
          </a:xfrm>
          <a:prstGeom prst="rect">
            <a:avLst/>
          </a:prstGeom>
        </p:spPr>
        <p:txBody>
          <a:bodyPr vert="horz" lIns="168634" tIns="84317" rIns="168634" bIns="84317" rtlCol="0" anchor="b"/>
          <a:lstStyle>
            <a:lvl1pPr algn="l">
              <a:defRPr sz="2200"/>
            </a:lvl1pPr>
          </a:lstStyle>
          <a:p>
            <a:endParaRPr lang="pt-BR"/>
          </a:p>
        </p:txBody>
      </p:sp>
      <p:sp>
        <p:nvSpPr>
          <p:cNvPr id="7" name="Espaço Reservado para Número de Slide 6"/>
          <p:cNvSpPr>
            <a:spLocks noGrp="1"/>
          </p:cNvSpPr>
          <p:nvPr>
            <p:ph type="sldNum" sz="quarter" idx="5"/>
          </p:nvPr>
        </p:nvSpPr>
        <p:spPr>
          <a:xfrm>
            <a:off x="4143592" y="36027558"/>
            <a:ext cx="3169922" cy="1903117"/>
          </a:xfrm>
          <a:prstGeom prst="rect">
            <a:avLst/>
          </a:prstGeom>
        </p:spPr>
        <p:txBody>
          <a:bodyPr vert="horz" lIns="168634" tIns="84317" rIns="168634" bIns="84317" rtlCol="0" anchor="b"/>
          <a:lstStyle>
            <a:lvl1pPr algn="r">
              <a:defRPr sz="2200"/>
            </a:lvl1pPr>
          </a:lstStyle>
          <a:p>
            <a:fld id="{6FC8D850-966F-45A6-8DE7-15B891E7D40D}" type="slidenum">
              <a:rPr lang="pt-BR" smtClean="0"/>
              <a:t>‹#›</a:t>
            </a:fld>
            <a:endParaRPr lang="pt-BR"/>
          </a:p>
        </p:txBody>
      </p:sp>
    </p:spTree>
    <p:extLst>
      <p:ext uri="{BB962C8B-B14F-4D97-AF65-F5344CB8AC3E}">
        <p14:creationId xmlns:p14="http://schemas.microsoft.com/office/powerpoint/2010/main" val="35418147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mlc.committees.comsoc.org/research-library/"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pt.wikipedia.org/wiki/C%C3%B3digo_de_m%C3%A1quina" TargetMode="External"/><Relationship Id="rId2" Type="http://schemas.openxmlformats.org/officeDocument/2006/relationships/slide" Target="../slides/slide30.xml"/><Relationship Id="rId1" Type="http://schemas.openxmlformats.org/officeDocument/2006/relationships/notesMaster" Target="../notesMasters/notesMaster1.xml"/><Relationship Id="rId4" Type="http://schemas.openxmlformats.org/officeDocument/2006/relationships/hyperlink" Target="https://pt.wikipedia.org/wiki/Linguagem_humana" TargetMode="Externa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pt.wikipedia.org/wiki/Torre_de_Han%C3%B3i" TargetMode="External"/><Relationship Id="rId2" Type="http://schemas.openxmlformats.org/officeDocument/2006/relationships/slide" Target="../slides/slide5.xml"/><Relationship Id="rId1" Type="http://schemas.openxmlformats.org/officeDocument/2006/relationships/notesMaster" Target="../notesMasters/notesMaster1.xml"/><Relationship Id="rId4" Type="http://schemas.openxmlformats.org/officeDocument/2006/relationships/hyperlink" Target="https://pt.wikipedia.org/wiki/Combinat%C3%B3ria" TargetMode="Externa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pt.wikipedia.org/wiki/Torre_de_Han%C3%B3i" TargetMode="External"/><Relationship Id="rId2" Type="http://schemas.openxmlformats.org/officeDocument/2006/relationships/slide" Target="../slides/slide6.xml"/><Relationship Id="rId1" Type="http://schemas.openxmlformats.org/officeDocument/2006/relationships/notesMaster" Target="../notesMasters/notesMaster1.xml"/><Relationship Id="rId4" Type="http://schemas.openxmlformats.org/officeDocument/2006/relationships/hyperlink" Target="https://pt.wikipedia.org/wiki/Combinat%C3%B3ria"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O foco principal do curso é em </a:t>
            </a:r>
            <a:r>
              <a:rPr lang="pt-BR" dirty="0" err="1"/>
              <a:t>Machine</a:t>
            </a:r>
            <a:r>
              <a:rPr lang="pt-BR" dirty="0"/>
              <a:t> Learning pois nos dará um conjunto de ferramentas que poderemos utilizar em nossa </a:t>
            </a:r>
            <a:r>
              <a:rPr lang="pt-BR" dirty="0" smtClean="0"/>
              <a:t>pesquisa em telecomunicações.</a:t>
            </a: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a:t>
            </a:fld>
            <a:endParaRPr lang="pt-BR"/>
          </a:p>
        </p:txBody>
      </p:sp>
    </p:spTree>
    <p:extLst>
      <p:ext uri="{BB962C8B-B14F-4D97-AF65-F5344CB8AC3E}">
        <p14:creationId xmlns:p14="http://schemas.microsoft.com/office/powerpoint/2010/main" val="16607474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smtClean="0"/>
              <a:t>recomendação de anúncios: IA extrai conhecimento através do comportamento dos clientes e com isso consegue recomendar produtos para os clientes.</a:t>
            </a:r>
            <a:endParaRPr lang="nl-BE" dirty="0"/>
          </a:p>
        </p:txBody>
      </p:sp>
      <p:sp>
        <p:nvSpPr>
          <p:cNvPr id="4" name="Slide Number Placeholder 3"/>
          <p:cNvSpPr>
            <a:spLocks noGrp="1"/>
          </p:cNvSpPr>
          <p:nvPr>
            <p:ph type="sldNum" sz="quarter" idx="10"/>
          </p:nvPr>
        </p:nvSpPr>
        <p:spPr/>
        <p:txBody>
          <a:bodyPr/>
          <a:lstStyle/>
          <a:p>
            <a:fld id="{6FC8D850-966F-45A6-8DE7-15B891E7D40D}" type="slidenum">
              <a:rPr lang="pt-BR" smtClean="0"/>
              <a:t>10</a:t>
            </a:fld>
            <a:endParaRPr lang="pt-BR"/>
          </a:p>
        </p:txBody>
      </p:sp>
    </p:spTree>
    <p:extLst>
      <p:ext uri="{BB962C8B-B14F-4D97-AF65-F5344CB8AC3E}">
        <p14:creationId xmlns:p14="http://schemas.microsoft.com/office/powerpoint/2010/main" val="18536206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316188" indent="-316188" defTabSz="1686336">
              <a:buFont typeface="Arial" panose="020B0604020202020204" pitchFamily="34" charset="0"/>
              <a:buChar char="•"/>
              <a:defRPr/>
            </a:pPr>
            <a:r>
              <a:rPr lang="pt-BR" b="1" dirty="0"/>
              <a:t>Estimação de canal e detecção de sinais</a:t>
            </a:r>
          </a:p>
          <a:p>
            <a:pPr marL="1159356" lvl="1" indent="-316188" defTabSz="1686336">
              <a:buFont typeface="Arial" panose="020B0604020202020204" pitchFamily="34" charset="0"/>
              <a:buChar char="•"/>
              <a:defRPr/>
            </a:pPr>
            <a:r>
              <a:rPr lang="pt-BR" b="0" dirty="0"/>
              <a:t>Algoritmos de IA são treinados para realizar a </a:t>
            </a:r>
            <a:r>
              <a:rPr lang="pt-BR" b="0" dirty="0" smtClean="0"/>
              <a:t>estimação de canal </a:t>
            </a:r>
            <a:r>
              <a:rPr lang="pt-BR" b="0" dirty="0"/>
              <a:t>e detecção de símbolos conjuntamente. Em alguns exemplos, os algoritmos são treinados para estimar o canal sem o envio de pilotos, aumentando a eficiência do sistema.</a:t>
            </a:r>
          </a:p>
          <a:p>
            <a:pPr marL="1159356" lvl="1" indent="-316188" defTabSz="1686336">
              <a:buFont typeface="Arial" panose="020B0604020202020204" pitchFamily="34" charset="0"/>
              <a:buChar char="•"/>
              <a:defRPr/>
            </a:pPr>
            <a:r>
              <a:rPr lang="pt-BR" b="1" dirty="0"/>
              <a:t>Vantagens</a:t>
            </a:r>
            <a:r>
              <a:rPr lang="pt-BR" b="0" dirty="0"/>
              <a:t>: As tarefas de estimação de canal e detecção envolvem, a estimação dos vários canais (um por antena) e a inversão de matrizes, e por exemplo, em sistemas MIMO com um número massivo de antenas isso pode levar a um alto custo e alta complexidade computacional. O uso de IA nesta tarefa tem potencial reduzir custos e complexidade computacional.</a:t>
            </a:r>
          </a:p>
          <a:p>
            <a:pPr marL="316188" indent="-316188" defTabSz="1686336">
              <a:buFont typeface="Arial" panose="020B0604020202020204" pitchFamily="34" charset="0"/>
              <a:buChar char="•"/>
              <a:defRPr/>
            </a:pPr>
            <a:r>
              <a:rPr lang="pt-BR" b="1" dirty="0"/>
              <a:t>Aprendizado de Sistemas de Comunicação de Ponta-a-Ponta</a:t>
            </a:r>
          </a:p>
          <a:p>
            <a:pPr marL="1159356" lvl="1" indent="-316188" defTabSz="1686336">
              <a:buFont typeface="Arial" panose="020B0604020202020204" pitchFamily="34" charset="0"/>
              <a:buChar char="•"/>
              <a:defRPr/>
            </a:pPr>
            <a:r>
              <a:rPr lang="pt-BR" b="0" u="none" dirty="0"/>
              <a:t>Os blocos de processamento em sistemas de comunicação (transmissor e receptor) são desenvolvidos separadamente e otimizados com premissas (suposições) e objetivos diferentes, tornando a otimização global do sistema muito difícil. AI pode ser usado para modelar e otimizar conjuntamente os blocos de processamento do transmissor (codificação de canal, modulação, MIMO, </a:t>
            </a:r>
            <a:r>
              <a:rPr lang="pt-BR" b="0" u="none" dirty="0" err="1"/>
              <a:t>etc</a:t>
            </a:r>
            <a:r>
              <a:rPr lang="pt-BR" b="0" u="none" dirty="0"/>
              <a:t>) e do receptor (estimação, detecção, </a:t>
            </a:r>
            <a:r>
              <a:rPr lang="pt-BR" b="0" u="none" dirty="0" err="1"/>
              <a:t>demodulação</a:t>
            </a:r>
            <a:r>
              <a:rPr lang="pt-BR" b="0" u="none" dirty="0"/>
              <a:t>, decodificação de canal).</a:t>
            </a:r>
          </a:p>
          <a:p>
            <a:pPr marL="1159356" lvl="1" indent="-316188" defTabSz="1686336">
              <a:buFont typeface="Arial" panose="020B0604020202020204" pitchFamily="34" charset="0"/>
              <a:buChar char="•"/>
              <a:defRPr/>
            </a:pPr>
            <a:r>
              <a:rPr lang="pt-BR" b="1" u="none" dirty="0"/>
              <a:t>Vantagens</a:t>
            </a:r>
            <a:r>
              <a:rPr lang="pt-BR" b="0" u="none" dirty="0"/>
              <a:t>: maior performance do sistema dado que ele é otimizado conjuntamente.</a:t>
            </a:r>
          </a:p>
          <a:p>
            <a:pPr marL="316188" indent="-316188" defTabSz="1686336">
              <a:buFont typeface="Arial" panose="020B0604020202020204" pitchFamily="34" charset="0"/>
              <a:buChar char="•"/>
              <a:defRPr/>
            </a:pPr>
            <a:r>
              <a:rPr lang="pt-BR" b="1" dirty="0"/>
              <a:t>Alocação de Recursos</a:t>
            </a:r>
          </a:p>
          <a:p>
            <a:pPr marL="1159356" lvl="1" indent="-316188" defTabSz="1686336">
              <a:buFont typeface="Arial" panose="020B0604020202020204" pitchFamily="34" charset="0"/>
              <a:buChar char="•"/>
              <a:defRPr/>
            </a:pPr>
            <a:r>
              <a:rPr lang="pt-BR" b="0" dirty="0"/>
              <a:t>Dispositivos </a:t>
            </a:r>
            <a:r>
              <a:rPr lang="pt-BR" b="0" dirty="0" err="1"/>
              <a:t>IoT</a:t>
            </a:r>
            <a:r>
              <a:rPr lang="pt-BR" b="0" dirty="0"/>
              <a:t> de baixa potência (e.g., </a:t>
            </a:r>
            <a:r>
              <a:rPr lang="pt-BR" b="0" dirty="0" err="1"/>
              <a:t>LoRa</a:t>
            </a:r>
            <a:r>
              <a:rPr lang="pt-BR" b="0" dirty="0"/>
              <a:t>) não utilizam protocolos de contenção, o que acarreta em colisões, consequentemente diminuindo a performance da rede e drenando as baterias dos dispositivos devido ao maior número de retransmissões. IA pode aprender como (onde-&gt; canal, quando-&gt;periodicidade e por quanto tempo) os outros dispositivos estão acessando o meio e consequentemente evitar colisões com uma certa probabilidade.</a:t>
            </a:r>
          </a:p>
          <a:p>
            <a:pPr marL="1159356" lvl="1" indent="-316188" defTabSz="1686336">
              <a:buFont typeface="Arial" panose="020B0604020202020204" pitchFamily="34" charset="0"/>
              <a:buChar char="•"/>
              <a:defRPr/>
            </a:pPr>
            <a:r>
              <a:rPr lang="pt-BR" b="1" dirty="0"/>
              <a:t>Vantagens</a:t>
            </a:r>
            <a:r>
              <a:rPr lang="pt-BR" b="0" dirty="0"/>
              <a:t>: aumento da performance da rede e da vida útil das baterias devido ao menor número de retransmissões.</a:t>
            </a:r>
          </a:p>
          <a:p>
            <a:pPr marL="316188" indent="-316188" defTabSz="1686336">
              <a:buFont typeface="Arial" panose="020B0604020202020204" pitchFamily="34" charset="0"/>
              <a:buChar char="•"/>
              <a:defRPr/>
            </a:pPr>
            <a:r>
              <a:rPr lang="pt-BR" b="1" dirty="0"/>
              <a:t>Rádio-sobre-Fibra</a:t>
            </a:r>
          </a:p>
          <a:p>
            <a:pPr marL="1159356" lvl="1" indent="-316188" defTabSz="1686336">
              <a:buFont typeface="Arial" panose="020B0604020202020204" pitchFamily="34" charset="0"/>
              <a:buChar char="•"/>
              <a:defRPr/>
            </a:pPr>
            <a:r>
              <a:rPr lang="pt-BR" sz="2200" dirty="0"/>
              <a:t>Transmissão analógica de sinais banda base para BS usando rádio-sobre-fibra pode reduzir os custos de conversores quando comparado com soluções digitais tais como o CPRI, entretanto, o canal composto Radio/Fibra introduz vários tipos de artefatos e distorções ao sinal transmitido que precisam ser mitigadas. AI pode ser utilizada para </a:t>
            </a:r>
            <a:r>
              <a:rPr lang="pt-BR" b="0" dirty="0"/>
              <a:t>equalizar e </a:t>
            </a:r>
            <a:r>
              <a:rPr lang="pt-BR" b="0" dirty="0" smtClean="0"/>
              <a:t>detectar</a:t>
            </a:r>
            <a:r>
              <a:rPr lang="pt-BR" b="0" baseline="0" dirty="0" smtClean="0"/>
              <a:t> </a:t>
            </a:r>
            <a:r>
              <a:rPr lang="pt-BR" b="0" dirty="0" smtClean="0"/>
              <a:t>sinais </a:t>
            </a:r>
            <a:r>
              <a:rPr lang="pt-BR" b="0" dirty="0"/>
              <a:t>conjuntamente. </a:t>
            </a:r>
          </a:p>
          <a:p>
            <a:pPr marL="1159356" lvl="1" indent="-316188" defTabSz="1686336">
              <a:buFont typeface="Arial" panose="020B0604020202020204" pitchFamily="34" charset="0"/>
              <a:buChar char="•"/>
              <a:defRPr/>
            </a:pPr>
            <a:r>
              <a:rPr lang="pt-BR" b="1" dirty="0"/>
              <a:t>Vantagens</a:t>
            </a:r>
            <a:r>
              <a:rPr lang="pt-BR" b="0" dirty="0"/>
              <a:t>: Menor custo e complexidade computacional. </a:t>
            </a:r>
          </a:p>
          <a:p>
            <a:pPr marL="316188" indent="-316188" defTabSz="1686336">
              <a:buFont typeface="Arial" panose="020B0604020202020204" pitchFamily="34" charset="0"/>
              <a:buChar char="•"/>
              <a:defRPr/>
            </a:pPr>
            <a:r>
              <a:rPr lang="pt-BR" b="1" dirty="0"/>
              <a:t>Comunicações em Ondas Milimétricas</a:t>
            </a:r>
          </a:p>
          <a:p>
            <a:pPr marL="1159356" lvl="1" indent="-316188" defTabSz="1686336">
              <a:buFont typeface="Arial" panose="020B0604020202020204" pitchFamily="34" charset="0"/>
              <a:buChar char="•"/>
              <a:defRPr/>
            </a:pPr>
            <a:r>
              <a:rPr lang="pt-BR" b="0" dirty="0"/>
              <a:t>A comunicação na faixa de ondas milimétricas é predominantemente feita através de links </a:t>
            </a:r>
            <a:r>
              <a:rPr lang="pt-BR" b="0" dirty="0" smtClean="0"/>
              <a:t>com </a:t>
            </a:r>
            <a:r>
              <a:rPr lang="pt-BR" b="0" dirty="0"/>
              <a:t>visada direta (</a:t>
            </a:r>
            <a:r>
              <a:rPr lang="pt-BR" b="0" dirty="0" err="1"/>
              <a:t>LoS</a:t>
            </a:r>
            <a:r>
              <a:rPr lang="pt-BR" b="0" dirty="0"/>
              <a:t>) e portanto é facilmente susceptível a bloqueios. Um dispositivo móvel quando tem seu link com uma BS bloqueado inicia o processo de </a:t>
            </a:r>
            <a:r>
              <a:rPr lang="pt-BR" b="0" dirty="0" err="1"/>
              <a:t>handover</a:t>
            </a:r>
            <a:r>
              <a:rPr lang="pt-BR" b="0" dirty="0"/>
              <a:t> (procura por outra BS), isso leva a </a:t>
            </a:r>
            <a:r>
              <a:rPr lang="pt-BR" b="0" dirty="0" smtClean="0"/>
              <a:t>desconexão </a:t>
            </a:r>
            <a:r>
              <a:rPr lang="pt-BR" b="0" dirty="0"/>
              <a:t>de sua sessão de comunicação, o que impacta na confiabilidade e aumenta a latência. IA é usada para predizer que um link irá em breve ficar bloqueado, o que possibilita que a BS servindo o dispositivo faça um </a:t>
            </a:r>
            <a:r>
              <a:rPr lang="pt-BR" b="0" dirty="0" err="1"/>
              <a:t>handover</a:t>
            </a:r>
            <a:r>
              <a:rPr lang="pt-BR" b="0" dirty="0"/>
              <a:t> proativo deste dispositivo para outra BS.</a:t>
            </a:r>
          </a:p>
          <a:p>
            <a:pPr marL="1159356" lvl="1" indent="-316188" defTabSz="1686336">
              <a:buFont typeface="Arial" panose="020B0604020202020204" pitchFamily="34" charset="0"/>
              <a:buChar char="•"/>
              <a:defRPr/>
            </a:pPr>
            <a:r>
              <a:rPr lang="pt-BR" b="1" dirty="0"/>
              <a:t>Vantagens</a:t>
            </a:r>
            <a:r>
              <a:rPr lang="pt-BR" b="0" dirty="0"/>
              <a:t>: A predição e </a:t>
            </a:r>
            <a:r>
              <a:rPr lang="pt-BR" b="0" dirty="0" err="1"/>
              <a:t>handover</a:t>
            </a:r>
            <a:r>
              <a:rPr lang="pt-BR" b="0" dirty="0"/>
              <a:t> proativo </a:t>
            </a:r>
            <a:r>
              <a:rPr lang="pt-BR" b="0" dirty="0" smtClean="0"/>
              <a:t>garantem </a:t>
            </a:r>
            <a:r>
              <a:rPr lang="pt-BR" b="0" dirty="0"/>
              <a:t>alta confiabilidade e baixa latência nos sistemas móveis.</a:t>
            </a:r>
          </a:p>
          <a:p>
            <a:pPr marL="316188" indent="-316188" defTabSz="1686336">
              <a:buFont typeface="Arial" panose="020B0604020202020204" pitchFamily="34" charset="0"/>
              <a:buChar char="•"/>
              <a:defRPr/>
            </a:pPr>
            <a:r>
              <a:rPr lang="pt-BR" b="1" dirty="0" err="1"/>
              <a:t>Pré</a:t>
            </a:r>
            <a:r>
              <a:rPr lang="pt-BR" b="1" dirty="0"/>
              <a:t>-distorção</a:t>
            </a:r>
          </a:p>
          <a:p>
            <a:pPr marL="1159356" lvl="1" indent="-316188" defTabSz="1686336">
              <a:buFont typeface="Arial" panose="020B0604020202020204" pitchFamily="34" charset="0"/>
              <a:buChar char="•"/>
              <a:defRPr/>
            </a:pPr>
            <a:r>
              <a:rPr lang="pt-BR" b="0" dirty="0"/>
              <a:t>Amplificadores de potencia são inerentemente não-lineares quando trabalhando em regimes </a:t>
            </a:r>
            <a:r>
              <a:rPr lang="pt-BR" b="0" dirty="0" smtClean="0"/>
              <a:t>de alta potência, </a:t>
            </a:r>
            <a:r>
              <a:rPr lang="pt-BR" b="0" dirty="0"/>
              <a:t>o que introduz distorção dentro da banda desejada e produtos </a:t>
            </a:r>
            <a:r>
              <a:rPr lang="pt-BR" b="0" dirty="0" smtClean="0"/>
              <a:t>de intermodulação </a:t>
            </a:r>
            <a:r>
              <a:rPr lang="pt-BR" b="0" dirty="0"/>
              <a:t>fora da banda desejada (ou seja, sinal é espirrado pra fora </a:t>
            </a:r>
            <a:r>
              <a:rPr lang="pt-BR" b="0" dirty="0" smtClean="0"/>
              <a:t>da </a:t>
            </a:r>
            <a:r>
              <a:rPr lang="pt-BR" b="0" dirty="0"/>
              <a:t>banda). </a:t>
            </a:r>
            <a:endParaRPr lang="pt-BR" b="0" dirty="0" smtClean="0"/>
          </a:p>
          <a:p>
            <a:pPr marL="1159356" lvl="1" indent="-316188" defTabSz="1686336">
              <a:buFont typeface="Arial" panose="020B0604020202020204" pitchFamily="34" charset="0"/>
              <a:buChar char="•"/>
              <a:defRPr/>
            </a:pPr>
            <a:r>
              <a:rPr lang="pt-BR" b="0" dirty="0" smtClean="0"/>
              <a:t>O </a:t>
            </a:r>
            <a:r>
              <a:rPr lang="pt-BR" b="0" dirty="0"/>
              <a:t>dispositivo de </a:t>
            </a:r>
            <a:r>
              <a:rPr lang="pt-BR" b="0" dirty="0" err="1"/>
              <a:t>pré</a:t>
            </a:r>
            <a:r>
              <a:rPr lang="pt-BR" b="0" dirty="0"/>
              <a:t>-distorção introduz uma “distorção inversa” na entrada do amplificador, o que cancela, em teoria, qualquer não-linearidade que o amplificador possa apresentar.</a:t>
            </a:r>
          </a:p>
          <a:p>
            <a:pPr marL="1159356" lvl="1" indent="-316188" defTabSz="1686336">
              <a:buFont typeface="Arial" panose="020B0604020202020204" pitchFamily="34" charset="0"/>
              <a:buChar char="•"/>
              <a:defRPr/>
            </a:pPr>
            <a:r>
              <a:rPr lang="pt-BR" b="1" dirty="0"/>
              <a:t>Vantagens</a:t>
            </a:r>
            <a:r>
              <a:rPr lang="pt-BR" b="0" dirty="0"/>
              <a:t>: O emprego de IA tem potencial para diminuir os custos e complexidade computacional da </a:t>
            </a:r>
            <a:r>
              <a:rPr lang="pt-BR" b="0" dirty="0" err="1"/>
              <a:t>pré</a:t>
            </a:r>
            <a:r>
              <a:rPr lang="pt-BR" b="0" dirty="0"/>
              <a:t>-distorção.</a:t>
            </a:r>
          </a:p>
          <a:p>
            <a:endParaRPr lang="pt-BR" dirty="0"/>
          </a:p>
          <a:p>
            <a:endParaRPr lang="pt-BR" dirty="0"/>
          </a:p>
          <a:p>
            <a:r>
              <a:rPr lang="pt-BR" dirty="0"/>
              <a:t>Fonte: </a:t>
            </a:r>
            <a:r>
              <a:rPr lang="pt-BR" dirty="0">
                <a:hlinkClick r:id="rId3"/>
              </a:rPr>
              <a:t>https://mlc.committees.comsoc.org/research-library/</a:t>
            </a: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11</a:t>
            </a:fld>
            <a:endParaRPr lang="pt-BR"/>
          </a:p>
        </p:txBody>
      </p:sp>
    </p:spTree>
    <p:extLst>
      <p:ext uri="{BB962C8B-B14F-4D97-AF65-F5344CB8AC3E}">
        <p14:creationId xmlns:p14="http://schemas.microsoft.com/office/powerpoint/2010/main" val="29043697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316188" indent="-316188" defTabSz="1686336">
              <a:buFont typeface="Arial" panose="020B0604020202020204" pitchFamily="34" charset="0"/>
              <a:buChar char="•"/>
              <a:defRPr/>
            </a:pPr>
            <a:r>
              <a:rPr lang="pt-BR" b="1" dirty="0"/>
              <a:t>Predição de surtos de doenças infecciosas</a:t>
            </a:r>
            <a:r>
              <a:rPr lang="pt-BR" dirty="0"/>
              <a:t>: IA ajudou uma startup a prever em Dezembro de 2019 o novo surto de corona vírus e onde ele apareceria em </a:t>
            </a:r>
            <a:r>
              <a:rPr lang="pt-BR" dirty="0" smtClean="0"/>
              <a:t>seguida.</a:t>
            </a:r>
            <a:r>
              <a:rPr lang="pt-BR" baseline="0" dirty="0" smtClean="0"/>
              <a:t> </a:t>
            </a:r>
          </a:p>
          <a:p>
            <a:pPr marL="773388" lvl="1" indent="-316188" defTabSz="1686336">
              <a:buFont typeface="Arial" panose="020B0604020202020204" pitchFamily="34" charset="0"/>
              <a:buChar char="•"/>
              <a:defRPr/>
            </a:pPr>
            <a:r>
              <a:rPr lang="pt-BR" dirty="0" smtClean="0"/>
              <a:t>Eles utilizaram </a:t>
            </a:r>
            <a:r>
              <a:rPr lang="pt-BR" dirty="0"/>
              <a:t>processamento de linguagem natural e aprendizado de máquina para processar informações e notícias publicadas em sites e jornais em mais de 30 idiomas, além de informações sobre passagens aéreas.</a:t>
            </a:r>
          </a:p>
          <a:p>
            <a:pPr marL="316188" indent="-316188" defTabSz="1686336">
              <a:buFont typeface="Arial" panose="020B0604020202020204" pitchFamily="34" charset="0"/>
              <a:buChar char="•"/>
              <a:defRPr/>
            </a:pPr>
            <a:r>
              <a:rPr lang="pt-BR" b="1" dirty="0"/>
              <a:t>Criação de vídeos/fotos falsas</a:t>
            </a:r>
            <a:r>
              <a:rPr lang="pt-BR" dirty="0"/>
              <a:t>: Redes Generativas Adversariais e </a:t>
            </a:r>
            <a:r>
              <a:rPr lang="pt-BR" dirty="0" err="1"/>
              <a:t>Autoencoders</a:t>
            </a:r>
            <a:r>
              <a:rPr lang="pt-BR" dirty="0"/>
              <a:t> foram </a:t>
            </a:r>
            <a:r>
              <a:rPr lang="pt-BR" dirty="0" smtClean="0"/>
              <a:t>usados </a:t>
            </a:r>
            <a:r>
              <a:rPr lang="pt-BR" dirty="0"/>
              <a:t>no vídeo viral que utilizado trecho de “A Usurpadora” para falsificar uma conversa entre Lula e Bolsonaro.</a:t>
            </a:r>
          </a:p>
          <a:p>
            <a:pPr marL="316188" indent="-316188" defTabSz="1686336">
              <a:buFont typeface="Arial" panose="020B0604020202020204" pitchFamily="34" charset="0"/>
              <a:buChar char="•"/>
              <a:defRPr/>
            </a:pPr>
            <a:r>
              <a:rPr lang="pt-BR" b="1" dirty="0"/>
              <a:t>Criação de novos medicamentos</a:t>
            </a:r>
            <a:r>
              <a:rPr lang="pt-BR" dirty="0"/>
              <a:t>: IA foi utilizada para criar uma droga capaz de combater o transtorno obsessivo-compulsivo (TOC). </a:t>
            </a:r>
            <a:endParaRPr lang="pt-BR" dirty="0" smtClean="0"/>
          </a:p>
          <a:p>
            <a:pPr marL="773388" lvl="1" indent="-316188" defTabSz="1686336">
              <a:buFont typeface="Arial" panose="020B0604020202020204" pitchFamily="34" charset="0"/>
              <a:buChar char="•"/>
              <a:defRPr/>
            </a:pPr>
            <a:r>
              <a:rPr lang="pt-BR" dirty="0" smtClean="0"/>
              <a:t>Uma </a:t>
            </a:r>
            <a:r>
              <a:rPr lang="pt-BR" dirty="0"/>
              <a:t>Rede </a:t>
            </a:r>
            <a:r>
              <a:rPr lang="pt-BR" dirty="0" smtClean="0"/>
              <a:t>Neural (professor) </a:t>
            </a:r>
            <a:r>
              <a:rPr lang="pt-BR" dirty="0"/>
              <a:t>é inicialmente treinada para distinguir entre </a:t>
            </a:r>
            <a:r>
              <a:rPr lang="pt-BR" sz="2200" dirty="0"/>
              <a:t>compostos químicos que funcionavam no sistema imunológico humano e componentes inúteis. </a:t>
            </a:r>
            <a:endParaRPr lang="pt-BR" sz="2200" dirty="0" smtClean="0"/>
          </a:p>
          <a:p>
            <a:pPr marL="773388" lvl="1" indent="-316188" defTabSz="1686336">
              <a:buFont typeface="Arial" panose="020B0604020202020204" pitchFamily="34" charset="0"/>
              <a:buChar char="•"/>
              <a:defRPr/>
            </a:pPr>
            <a:r>
              <a:rPr lang="pt-BR" sz="2200" dirty="0" smtClean="0"/>
              <a:t>Na</a:t>
            </a:r>
            <a:r>
              <a:rPr lang="pt-BR" sz="2200" baseline="0" dirty="0" smtClean="0"/>
              <a:t> sequência, outro </a:t>
            </a:r>
            <a:r>
              <a:rPr lang="pt-BR" sz="2200" dirty="0" smtClean="0"/>
              <a:t>modelo (aluno) aprende a gerar diferentes combinações de compostos.</a:t>
            </a:r>
          </a:p>
          <a:p>
            <a:pPr marL="773388" lvl="1" indent="-316188" defTabSz="1686336">
              <a:buFont typeface="Arial" panose="020B0604020202020204" pitchFamily="34" charset="0"/>
              <a:buChar char="•"/>
              <a:defRPr/>
            </a:pPr>
            <a:r>
              <a:rPr lang="pt-BR" sz="2200" dirty="0" smtClean="0"/>
              <a:t>Em seguida, o aluno gera </a:t>
            </a:r>
            <a:r>
              <a:rPr lang="pt-BR" sz="2200" dirty="0"/>
              <a:t>trilhões de diferentes combinações de compostos e </a:t>
            </a:r>
            <a:r>
              <a:rPr lang="pt-BR" sz="2200" dirty="0" smtClean="0"/>
              <a:t>apresentados ao</a:t>
            </a:r>
            <a:r>
              <a:rPr lang="pt-BR" sz="2200" baseline="0" dirty="0" smtClean="0"/>
              <a:t> professor</a:t>
            </a:r>
            <a:r>
              <a:rPr lang="pt-BR" sz="2200" dirty="0" smtClean="0"/>
              <a:t>, </a:t>
            </a:r>
            <a:r>
              <a:rPr lang="pt-BR" sz="2200" dirty="0"/>
              <a:t>que separa as combinações que podem resultar em novos medicamentos. </a:t>
            </a:r>
            <a:endParaRPr lang="pt-BR" sz="2200" dirty="0" smtClean="0"/>
          </a:p>
          <a:p>
            <a:pPr marL="773388" lvl="1" indent="-316188" defTabSz="1686336">
              <a:buFont typeface="Arial" panose="020B0604020202020204" pitchFamily="34" charset="0"/>
              <a:buChar char="•"/>
              <a:defRPr/>
            </a:pPr>
            <a:r>
              <a:rPr lang="pt-BR" sz="2200" dirty="0" smtClean="0"/>
              <a:t>Neste </a:t>
            </a:r>
            <a:r>
              <a:rPr lang="pt-BR" sz="2200" dirty="0"/>
              <a:t>caso, </a:t>
            </a:r>
            <a:r>
              <a:rPr lang="pt-BR" dirty="0"/>
              <a:t>IA ajudou a encurtar o tempo necessário para se encontrar novos medicamentos de 4 para menos de 1 ano.</a:t>
            </a:r>
          </a:p>
          <a:p>
            <a:pPr marL="316188" indent="-316188" defTabSz="1686336">
              <a:buFont typeface="Arial" panose="020B0604020202020204" pitchFamily="34" charset="0"/>
              <a:buChar char="•"/>
              <a:defRPr/>
            </a:pPr>
            <a:endParaRPr lang="pt-BR" dirty="0"/>
          </a:p>
          <a:p>
            <a:pPr marL="316188" indent="-316188" defTabSz="1686336">
              <a:buFont typeface="Arial" panose="020B0604020202020204" pitchFamily="34" charset="0"/>
              <a:buChar char="•"/>
              <a:defRPr/>
            </a:pPr>
            <a:endParaRPr lang="pt-BR" dirty="0"/>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12</a:t>
            </a:fld>
            <a:endParaRPr lang="pt-BR"/>
          </a:p>
        </p:txBody>
      </p:sp>
    </p:spTree>
    <p:extLst>
      <p:ext uri="{BB962C8B-B14F-4D97-AF65-F5344CB8AC3E}">
        <p14:creationId xmlns:p14="http://schemas.microsoft.com/office/powerpoint/2010/main" val="17418050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sz="2200" dirty="0"/>
              <a:t>AI is a broad concept of machines being able to carry out tasks smartly while machine learning (ML) is a current (probably the most popular) application of AI that enables machines to learn from large amounts of data and act accordingly without being explicitly programmed.  </a:t>
            </a:r>
          </a:p>
          <a:p>
            <a:endParaRPr lang="en-US" sz="2200" dirty="0"/>
          </a:p>
          <a:p>
            <a:pPr defTabSz="1686336">
              <a:defRPr/>
            </a:pPr>
            <a:r>
              <a:rPr lang="en-US" sz="2200" dirty="0"/>
              <a:t>AI is </a:t>
            </a:r>
            <a:r>
              <a:rPr lang="en-US" dirty="0"/>
              <a:t>the ability to acquire and apply knowledge, and perform naturally like a human. For example, planning, problem solving, reasoning, learning, etc.</a:t>
            </a:r>
          </a:p>
          <a:p>
            <a:endParaRPr lang="en-US" sz="2200" dirty="0"/>
          </a:p>
          <a:p>
            <a:pPr marL="316188" indent="-316188">
              <a:buFont typeface="Arial" panose="020B0604020202020204" pitchFamily="34" charset="0"/>
              <a:buChar char="•"/>
            </a:pPr>
            <a:r>
              <a:rPr lang="pt-BR" b="1" i="1" dirty="0"/>
              <a:t>Planejamento</a:t>
            </a:r>
            <a:r>
              <a:rPr lang="pt-BR" b="0" i="0" dirty="0"/>
              <a:t>: (determinar ações necessárias para se atingir um objetivo) tem como objetivo refletir e decidir quais ações devem ser tomadas por uma máquina, antecipando resultados esperados. Exemplo: planejamento de uma operação de resgate após um desastre natural.</a:t>
            </a:r>
          </a:p>
          <a:p>
            <a:pPr marL="316188" indent="-316188">
              <a:buFont typeface="Arial" panose="020B0604020202020204" pitchFamily="34" charset="0"/>
              <a:buChar char="•"/>
            </a:pPr>
            <a:r>
              <a:rPr lang="pt-BR" b="1" i="1" dirty="0"/>
              <a:t>Representação do conhecimento e raciocínio</a:t>
            </a:r>
            <a:r>
              <a:rPr lang="pt-BR" b="0" i="0" dirty="0"/>
              <a:t>: (armazenar informação de forma eficaz e de rápido acesso. Baseado em informações conhecidas ser capaz de determinar novas informações) tem como objetivo representar informações sobre o mundo de uma forma que uma máquina possa utiliza-las para resolver tarefas complexas tais como diagnosticar uma condição médica ou conversar com alguém através de linguagem natural.</a:t>
            </a:r>
          </a:p>
          <a:p>
            <a:pPr marL="316188" indent="-316188">
              <a:buFont typeface="Arial" panose="020B0604020202020204" pitchFamily="34" charset="0"/>
              <a:buChar char="•"/>
            </a:pPr>
            <a:r>
              <a:rPr lang="pt-BR" b="1" i="1" dirty="0"/>
              <a:t>Aprendizado de máquina</a:t>
            </a:r>
            <a:r>
              <a:rPr lang="pt-BR" b="0" i="0" dirty="0"/>
              <a:t>: tem como objetivo fazer com que uma maquina aprenda sem ser explicitamente programada através de uma grande quantidade de dados. Algoritmos de ML tem como </a:t>
            </a:r>
            <a:r>
              <a:rPr lang="pt-BR" b="0" i="0" dirty="0" smtClean="0"/>
              <a:t>objetivo </a:t>
            </a:r>
            <a:r>
              <a:rPr lang="pt-BR" b="0" i="0" dirty="0"/>
              <a:t>aprender com seus erros e fazer previsões sobre dados. Exemplo, filtragem de spam, motores de busca como o do Google, diagnostico de doenças, etc.</a:t>
            </a:r>
          </a:p>
          <a:p>
            <a:pPr marL="316188" indent="-316188">
              <a:buFont typeface="Arial" panose="020B0604020202020204" pitchFamily="34" charset="0"/>
              <a:buChar char="•"/>
            </a:pPr>
            <a:r>
              <a:rPr lang="pt-PT" b="1" i="1" dirty="0"/>
              <a:t>Processamento de linguagem natural</a:t>
            </a:r>
            <a:r>
              <a:rPr lang="pt-PT" b="0" i="0" dirty="0"/>
              <a:t>: tem como objetivo a </a:t>
            </a:r>
            <a:r>
              <a:rPr lang="pt-BR" sz="2200" dirty="0"/>
              <a:t>geração e compreensão automática de línguas naturais. Exemplos: reconhecimento de voz, transcrição de voz em texto e vice versa,</a:t>
            </a:r>
          </a:p>
          <a:p>
            <a:pPr marL="316188" indent="-316188">
              <a:buFont typeface="Arial" panose="020B0604020202020204" pitchFamily="34" charset="0"/>
              <a:buChar char="•"/>
            </a:pPr>
            <a:r>
              <a:rPr lang="pt-PT" b="1" i="1" dirty="0"/>
              <a:t>Visão computacional</a:t>
            </a:r>
            <a:r>
              <a:rPr lang="pt-PT" b="0" i="0" dirty="0"/>
              <a:t>: tem como objetivo a </a:t>
            </a:r>
            <a:r>
              <a:rPr lang="pt-BR" sz="2200" dirty="0"/>
              <a:t>construção de máquinas que obtém entendimento de alto-nível a partir de imagens ou vídeos. Exemplo: processamento de imagens para diagnósticos médicos. Inspeção e controle de qualidade. </a:t>
            </a:r>
            <a:endParaRPr lang="pt-PT" b="1" i="1" dirty="0"/>
          </a:p>
          <a:p>
            <a:pPr marL="316188" indent="-316188">
              <a:buFont typeface="Arial" panose="020B0604020202020204" pitchFamily="34" charset="0"/>
              <a:buChar char="•"/>
            </a:pPr>
            <a:r>
              <a:rPr lang="pt-PT" b="1" i="1" dirty="0"/>
              <a:t>Robótica</a:t>
            </a:r>
            <a:r>
              <a:rPr lang="pt-PT" b="0" i="0" dirty="0"/>
              <a:t>: (interação com o mundo) tem como objetivo </a:t>
            </a:r>
            <a:r>
              <a:rPr lang="pt-BR" b="0" i="0" dirty="0"/>
              <a:t>o design, construção, operação e uso de robôs, bem como sistemas de computador para controle, feedback sensorial e processamento de informações. Exemplos: robôs domésticos, drones autônomos, robôs industriais, robôs militares (drones, tanques, resgate).</a:t>
            </a:r>
            <a:endParaRPr lang="pt-PT" b="1" i="1" dirty="0"/>
          </a:p>
          <a:p>
            <a:pPr marL="316188" indent="-316188">
              <a:buFont typeface="Arial" panose="020B0604020202020204" pitchFamily="34" charset="0"/>
              <a:buChar char="•"/>
            </a:pPr>
            <a:r>
              <a:rPr lang="pt-PT" b="1" i="1" dirty="0"/>
              <a:t>Inteligência artificial geral</a:t>
            </a:r>
            <a:r>
              <a:rPr lang="pt-PT" b="0" i="0" dirty="0"/>
              <a:t>: também conhecida como IA forte ou IA completa. Tem como objetivo desenvolver máquinas que percebam o ambiente ao seu redor e que executem ações que </a:t>
            </a:r>
            <a:r>
              <a:rPr lang="pt-PT" b="0" i="0" dirty="0" smtClean="0"/>
              <a:t>maximizem </a:t>
            </a:r>
            <a:r>
              <a:rPr lang="pt-PT" b="0" i="0" dirty="0"/>
              <a:t>sua chance de atingir com sucesso seus objetivos. Ou seja, tem como objetivo criar máquinas que executem toda a gama de habilidades cognitivas humanas.</a:t>
            </a:r>
          </a:p>
          <a:p>
            <a:endParaRPr lang="pt-BR" b="0" i="0" dirty="0"/>
          </a:p>
          <a:p>
            <a:pPr marL="316188" indent="-316188">
              <a:buFont typeface="Arial" panose="020B0604020202020204" pitchFamily="34" charset="0"/>
              <a:buChar char="•"/>
            </a:pPr>
            <a:r>
              <a:rPr lang="pt-BR" dirty="0"/>
              <a:t>Foco do curso: estudo dos principais algoritmos de </a:t>
            </a:r>
            <a:r>
              <a:rPr lang="pt-BR" b="1" i="1" dirty="0"/>
              <a:t>Aprendizado de Máquina</a:t>
            </a:r>
            <a:r>
              <a:rPr lang="pt-BR" dirty="0"/>
              <a:t>. Por quê?</a:t>
            </a:r>
          </a:p>
          <a:p>
            <a:pPr marL="1159356" lvl="1" indent="-316188">
              <a:buFont typeface="Arial" panose="020B0604020202020204" pitchFamily="34" charset="0"/>
              <a:buChar char="•"/>
            </a:pPr>
            <a:r>
              <a:rPr lang="pt-BR" dirty="0"/>
              <a:t>ML oferece ferramentas importantes para a solução eficiente de vários problemas de Telecomunicações.</a:t>
            </a:r>
          </a:p>
          <a:p>
            <a:pPr marL="1159356" lvl="1" indent="-316188">
              <a:buFont typeface="Arial" panose="020B0604020202020204" pitchFamily="34" charset="0"/>
              <a:buChar char="•"/>
            </a:pPr>
            <a:r>
              <a:rPr lang="pt-BR" dirty="0"/>
              <a:t>Pós-graduação em Telecomunicações.</a:t>
            </a:r>
          </a:p>
          <a:p>
            <a:pPr marL="1159356" lvl="1" indent="-316188">
              <a:buFont typeface="Arial" panose="020B0604020202020204" pitchFamily="34" charset="0"/>
              <a:buChar char="•"/>
            </a:pPr>
            <a:r>
              <a:rPr lang="pt-BR" dirty="0"/>
              <a:t>Sistemas de comunicações são estudados e desenvolvidos baseando-se em modelos matemáticos (muitas vezes simplificados) que não capturam com precisão os efeitos dos sistemas e canais do mundo real (HW: intermodulação, desbalanceamento de quadratura, perdas por quantização, etc. e o canal: desvanecimento, </a:t>
            </a:r>
            <a:r>
              <a:rPr lang="pt-BR" dirty="0" err="1"/>
              <a:t>multi-percursos</a:t>
            </a:r>
            <a:r>
              <a:rPr lang="pt-BR" dirty="0"/>
              <a:t>, interferência, etc.).</a:t>
            </a:r>
          </a:p>
          <a:p>
            <a:pPr marL="2002525" lvl="2" indent="-316188">
              <a:buFont typeface="Arial" panose="020B0604020202020204" pitchFamily="34" charset="0"/>
              <a:buChar char="•"/>
            </a:pPr>
            <a:r>
              <a:rPr lang="pt-BR" dirty="0"/>
              <a:t>Modelos de canal, imperfeições do hardware, interferência, etc. são muito complicados na prática  devido à natureza dinâmica dos canais de comunicação sem fio.</a:t>
            </a:r>
          </a:p>
          <a:p>
            <a:pPr marL="1159356" lvl="1" indent="-316188">
              <a:buFont typeface="Arial" panose="020B0604020202020204" pitchFamily="34" charset="0"/>
              <a:buChar char="•"/>
            </a:pPr>
            <a:r>
              <a:rPr lang="pt-BR" b="1" i="1" dirty="0"/>
              <a:t>Controle e otimização de parâmetros</a:t>
            </a:r>
            <a:r>
              <a:rPr lang="pt-BR" dirty="0"/>
              <a:t>: Além disto, o número de parâmetros (modulação, vetores de </a:t>
            </a:r>
            <a:r>
              <a:rPr lang="pt-BR" dirty="0" err="1"/>
              <a:t>beamforming</a:t>
            </a:r>
            <a:r>
              <a:rPr lang="pt-BR" dirty="0"/>
              <a:t>, taxas de código, bandas, canais, potência, seleção da melhor rota)  que um sistema de próxima geração precisa controlar e otimizar continua a crescer.</a:t>
            </a:r>
          </a:p>
          <a:p>
            <a:pPr marL="2002525" lvl="2" indent="-316188">
              <a:buFont typeface="Arial" panose="020B0604020202020204" pitchFamily="34" charset="0"/>
              <a:buChar char="•"/>
            </a:pPr>
            <a:r>
              <a:rPr lang="pt-BR" dirty="0"/>
              <a:t>Algoritmos de aprendizado de máquina podem ser capazes de modelar correlações e estimar parâmetros (sub)ótimos do sistema.</a:t>
            </a:r>
          </a:p>
          <a:p>
            <a:pPr marL="1159356" lvl="1" indent="-316188">
              <a:buFont typeface="Arial" panose="020B0604020202020204" pitchFamily="34" charset="0"/>
              <a:buChar char="•"/>
            </a:pPr>
            <a:r>
              <a:rPr lang="pt-BR" b="1" i="1" dirty="0"/>
              <a:t>Redução de complexidade/custo</a:t>
            </a:r>
            <a:r>
              <a:rPr lang="pt-BR" dirty="0"/>
              <a:t>: Complexidade e/ou custo de algoritmos de comunicações ótimos as vezes é proibitivo. Por exemplo, algoritmos de otimização como o de controle de potencia em sistemas (</a:t>
            </a:r>
            <a:r>
              <a:rPr lang="pt-BR" dirty="0" err="1"/>
              <a:t>massive</a:t>
            </a:r>
            <a:r>
              <a:rPr lang="pt-BR" dirty="0"/>
              <a:t>) MIMO podem possuir alta complexidade, impedindo sua utilização em sistema de tempo real. DPC possui alta complexidade computacional e de implementação e portanto, nem é implementado em sistemas reais. Linearização dos canais de fibra-ótica. </a:t>
            </a:r>
            <a:r>
              <a:rPr lang="pt-BR" dirty="0" err="1"/>
              <a:t>Pré</a:t>
            </a:r>
            <a:r>
              <a:rPr lang="pt-BR" dirty="0"/>
              <a:t>-distorção de amplificadores de RF.</a:t>
            </a:r>
          </a:p>
          <a:p>
            <a:pPr marL="1159356" lvl="1" indent="-316188">
              <a:buFont typeface="Arial" panose="020B0604020202020204" pitchFamily="34" charset="0"/>
              <a:buChar char="•"/>
            </a:pPr>
            <a:r>
              <a:rPr lang="pt-BR" b="1" i="1" dirty="0"/>
              <a:t>Oportunidades</a:t>
            </a:r>
            <a:r>
              <a:rPr lang="pt-BR" dirty="0"/>
              <a:t>: Pesquisas sobre a aplicação de aprendizado de máquina a comunicações sem fio ainda estão em fase de exploração.</a:t>
            </a:r>
          </a:p>
          <a:p>
            <a:endParaRPr lang="pt-BR" b="0" i="0" dirty="0"/>
          </a:p>
          <a:p>
            <a:pPr marL="316188" indent="-316188">
              <a:buFont typeface="Arial" panose="020B0604020202020204" pitchFamily="34" charset="0"/>
              <a:buChar char="•"/>
            </a:pPr>
            <a:endParaRPr lang="pt-BR" b="0" i="0" dirty="0"/>
          </a:p>
          <a:p>
            <a:pPr marL="316188" indent="-316188">
              <a:buFont typeface="Arial" panose="020B0604020202020204" pitchFamily="34" charset="0"/>
              <a:buChar char="•"/>
            </a:pPr>
            <a:r>
              <a:rPr lang="en-US" dirty="0"/>
              <a:t>Channel and interference models are extremely complicated in reality due to the dynamic nature of wireless communication channels</a:t>
            </a:r>
            <a:endParaRPr lang="pt-BR" b="0" i="0" dirty="0"/>
          </a:p>
          <a:p>
            <a:pPr marL="316188" indent="-316188">
              <a:buFont typeface="Arial" panose="020B0604020202020204" pitchFamily="34" charset="0"/>
              <a:buChar char="•"/>
            </a:pPr>
            <a:endParaRPr lang="pt-BR" b="0" i="0" dirty="0"/>
          </a:p>
          <a:p>
            <a:pPr rtl="0"/>
            <a:r>
              <a:rPr lang="en-US" sz="2200" dirty="0"/>
              <a:t>Telecommunications is discipline traditionally driven by well-established mathematical models. First, while communications’ systems have developed largely as a model-driven field, the complexities of many emerging communication scenarios raise the need to introduce data-driven methods into the design and analysis of mobile networks. </a:t>
            </a:r>
          </a:p>
          <a:p>
            <a:pPr rtl="0"/>
            <a:endParaRPr lang="en-US" sz="2200" dirty="0"/>
          </a:p>
          <a:p>
            <a:pPr rtl="0"/>
            <a:r>
              <a:rPr lang="en-US" sz="2200" dirty="0"/>
              <a:t>Designers rely on simplified closed-form models that don’t accurately or holistically capture the effects of real-world systems and channels.</a:t>
            </a:r>
          </a:p>
          <a:p>
            <a:pPr rtl="0"/>
            <a:endParaRPr lang="en-US" sz="2200" dirty="0"/>
          </a:p>
          <a:p>
            <a:pPr rtl="0"/>
            <a:r>
              <a:rPr lang="en-US" sz="2200" dirty="0"/>
              <a:t>Additionally, the degrees of freedom required to operate next-generation communications systems continues to increase. The number of radio and modulation parameters, such as antennas, channels, bands, beams, codes, and bandwidths, represent degrees of freedom that must be controlled by the radio system. Individual communications standards now use many more of these – in part, as an effort to mitigate the growing number of impairments.</a:t>
            </a:r>
            <a:r>
              <a:rPr lang="pt-BR" dirty="0"/>
              <a:t/>
            </a:r>
            <a:br>
              <a:rPr lang="pt-BR" dirty="0"/>
            </a:br>
            <a:endParaRPr lang="pt-BR" b="0" i="0" dirty="0"/>
          </a:p>
          <a:p>
            <a:r>
              <a:rPr lang="en-US" sz="2200" dirty="0"/>
              <a:t>Research in the field of machine learning for wireless communications are still largely in an exploration phase.</a:t>
            </a:r>
          </a:p>
          <a:p>
            <a:endParaRPr lang="en-US" sz="2200" dirty="0"/>
          </a:p>
          <a:p>
            <a:pPr defTabSz="1686336">
              <a:defRPr/>
            </a:pPr>
            <a:r>
              <a:rPr lang="pt-BR" dirty="0"/>
              <a:t>Até hoje, sistemas de comunicações são estudados e desenvolvidos baseando-se modelos matemáticos (muitas vezes simplificados) que capturam com precisão os efeitos dos sistemas e canais do mundo real. </a:t>
            </a:r>
          </a:p>
          <a:p>
            <a:endParaRPr lang="pt-BR" b="0" i="0" dirty="0"/>
          </a:p>
          <a:p>
            <a:r>
              <a:rPr lang="en-US" sz="1200" dirty="0" smtClean="0"/>
              <a:t>Weak AI is the form of AI where programs are developed to perform specific tasks, for instance, Machine learning, Planning, Computer vision, etc.</a:t>
            </a:r>
          </a:p>
          <a:p>
            <a:endParaRPr lang="en-US" sz="1200" dirty="0" smtClean="0"/>
          </a:p>
          <a:p>
            <a:r>
              <a:rPr lang="en-US" sz="1200" dirty="0" smtClean="0"/>
              <a:t>ML </a:t>
            </a:r>
            <a:r>
              <a:rPr lang="en-US" dirty="0" smtClean="0"/>
              <a:t>is a learning technique where machines </a:t>
            </a:r>
            <a:r>
              <a:rPr lang="en-US" i="1" dirty="0" smtClean="0"/>
              <a:t>learn</a:t>
            </a:r>
            <a:r>
              <a:rPr lang="en-US" dirty="0" smtClean="0"/>
              <a:t> from huge data sets.</a:t>
            </a:r>
            <a:endParaRPr lang="en-US" sz="1200" dirty="0" smtClean="0"/>
          </a:p>
          <a:p>
            <a:pPr marL="0" indent="0">
              <a:buFont typeface="Arial" panose="020B0604020202020204" pitchFamily="34" charset="0"/>
              <a:buNone/>
            </a:pPr>
            <a:endParaRPr lang="pt-BR" b="0" i="0"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13</a:t>
            </a:fld>
            <a:endParaRPr lang="pt-BR"/>
          </a:p>
        </p:txBody>
      </p:sp>
    </p:spTree>
    <p:extLst>
      <p:ext uri="{BB962C8B-B14F-4D97-AF65-F5344CB8AC3E}">
        <p14:creationId xmlns:p14="http://schemas.microsoft.com/office/powerpoint/2010/main" val="273380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ML: técnicas orientadas a dados: aprendem automaticamente a partir de grandes volumes de dados.</a:t>
            </a:r>
          </a:p>
          <a:p>
            <a:endParaRPr lang="en-US" sz="2200" b="1" dirty="0" smtClean="0"/>
          </a:p>
          <a:p>
            <a:r>
              <a:rPr lang="pt-BR" sz="2200" b="0" dirty="0" smtClean="0"/>
              <a:t>O aprendizado de máquina pode ser definido como o processo de </a:t>
            </a:r>
            <a:r>
              <a:rPr lang="pt-BR" sz="2200" b="1" dirty="0" smtClean="0"/>
              <a:t>induzir</a:t>
            </a:r>
            <a:r>
              <a:rPr lang="pt-BR" sz="2200" b="0" dirty="0" smtClean="0"/>
              <a:t> inteligência em uma</a:t>
            </a:r>
            <a:r>
              <a:rPr lang="pt-BR" sz="2200" b="0" baseline="0" dirty="0" smtClean="0"/>
              <a:t> </a:t>
            </a:r>
            <a:r>
              <a:rPr lang="pt-BR" sz="2200" b="0" dirty="0" smtClean="0"/>
              <a:t>máquina </a:t>
            </a:r>
            <a:r>
              <a:rPr lang="pt-BR" sz="2200" b="1" dirty="0" smtClean="0"/>
              <a:t>sem que ela</a:t>
            </a:r>
            <a:r>
              <a:rPr lang="pt-BR" sz="2200" b="1" baseline="0" dirty="0" smtClean="0"/>
              <a:t> seja explicitamente</a:t>
            </a:r>
            <a:r>
              <a:rPr lang="pt-BR" sz="2200" b="1" dirty="0" smtClean="0"/>
              <a:t> programada</a:t>
            </a:r>
            <a:r>
              <a:rPr lang="pt-BR" sz="2200" b="0" dirty="0" smtClean="0"/>
              <a:t>.</a:t>
            </a:r>
            <a:endParaRPr lang="en-US" sz="2200" b="0" dirty="0"/>
          </a:p>
          <a:p>
            <a:endParaRPr lang="en-US" sz="2200" b="1" dirty="0" smtClean="0"/>
          </a:p>
          <a:p>
            <a:r>
              <a:rPr lang="pt-BR" sz="2200" b="0" dirty="0" smtClean="0"/>
              <a:t>Por exemplo, o filtro de spam do </a:t>
            </a:r>
            <a:r>
              <a:rPr lang="pt-BR" sz="2200" b="0" dirty="0" err="1" smtClean="0"/>
              <a:t>gmail</a:t>
            </a:r>
            <a:r>
              <a:rPr lang="pt-BR" sz="2200" b="0" dirty="0" smtClean="0"/>
              <a:t> utiliza aprendizado de máquina para aprender se</a:t>
            </a:r>
            <a:r>
              <a:rPr lang="pt-BR" sz="2200" b="0" baseline="0" dirty="0" smtClean="0"/>
              <a:t> um </a:t>
            </a:r>
            <a:r>
              <a:rPr lang="pt-BR" sz="2200" b="0" baseline="0" dirty="0" err="1" smtClean="0"/>
              <a:t>email</a:t>
            </a:r>
            <a:r>
              <a:rPr lang="pt-BR" sz="2200" b="0" baseline="0" dirty="0" smtClean="0"/>
              <a:t> é </a:t>
            </a:r>
            <a:r>
              <a:rPr lang="pt-BR" sz="2200" b="0" dirty="0" smtClean="0"/>
              <a:t>spam</a:t>
            </a:r>
            <a:r>
              <a:rPr lang="pt-BR" sz="2200" b="0" baseline="0" dirty="0" smtClean="0"/>
              <a:t> </a:t>
            </a:r>
            <a:r>
              <a:rPr lang="pt-BR" sz="2200" b="0" dirty="0" smtClean="0"/>
              <a:t>(por exemplo, sinalizados por usuários) e exemplos de </a:t>
            </a:r>
            <a:r>
              <a:rPr lang="pt-BR" sz="2200" b="0" dirty="0" err="1" smtClean="0"/>
              <a:t>emails</a:t>
            </a:r>
            <a:r>
              <a:rPr lang="pt-BR" sz="2200" b="0" dirty="0" smtClean="0"/>
              <a:t> regulares (não spam, também chamados de “</a:t>
            </a:r>
            <a:r>
              <a:rPr lang="pt-BR" sz="2200" b="0" dirty="0" err="1" smtClean="0"/>
              <a:t>ham</a:t>
            </a:r>
            <a:r>
              <a:rPr lang="pt-BR" sz="2200" b="0" dirty="0" smtClean="0"/>
              <a:t>"). </a:t>
            </a:r>
          </a:p>
          <a:p>
            <a:endParaRPr lang="pt-BR" sz="2200" b="0" dirty="0" smtClean="0"/>
          </a:p>
          <a:p>
            <a:r>
              <a:rPr lang="pt-BR" sz="2200" b="0" dirty="0" smtClean="0"/>
              <a:t>Os exemplos que o modelo usa para aprender são chamados de conjunto de treinamento. Cada exemplo de treinamento é chamado de instância de treinamento (ou amostra).</a:t>
            </a:r>
            <a:endParaRPr lang="en-US" sz="2200" b="0"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14</a:t>
            </a:fld>
            <a:endParaRPr lang="pt-BR"/>
          </a:p>
        </p:txBody>
      </p:sp>
    </p:spTree>
    <p:extLst>
      <p:ext uri="{BB962C8B-B14F-4D97-AF65-F5344CB8AC3E}">
        <p14:creationId xmlns:p14="http://schemas.microsoft.com/office/powerpoint/2010/main" val="35500652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Estamos vivendo na era da informação. Nessa era, um volume sem precedentes de dados (de </a:t>
            </a:r>
            <a:r>
              <a:rPr lang="pt-BR" dirty="0" err="1"/>
              <a:t>tera</a:t>
            </a:r>
            <a:r>
              <a:rPr lang="pt-BR" dirty="0"/>
              <a:t> a </a:t>
            </a:r>
            <a:r>
              <a:rPr lang="pt-BR" dirty="0" err="1"/>
              <a:t>petabytes</a:t>
            </a:r>
            <a:r>
              <a:rPr lang="pt-BR" dirty="0"/>
              <a:t>) está disponível, impossibilitando sua análise por nós seres humanos. Porém, para modelos de ML, quanto mais dados melhor será o aprendizado.</a:t>
            </a:r>
          </a:p>
          <a:p>
            <a:r>
              <a:rPr lang="pt-BR" dirty="0"/>
              <a:t>Surgimento de recursos computacionais poderosos tais como </a:t>
            </a:r>
            <a:r>
              <a:rPr lang="pt-BR" dirty="0" err="1"/>
              <a:t>GPUs</a:t>
            </a:r>
            <a:r>
              <a:rPr lang="pt-BR" dirty="0"/>
              <a:t>, </a:t>
            </a:r>
            <a:r>
              <a:rPr lang="pt-BR" dirty="0" err="1"/>
              <a:t>FPGAs</a:t>
            </a:r>
            <a:r>
              <a:rPr lang="pt-BR" dirty="0"/>
              <a:t>, CPUs com múltiplos cores.</a:t>
            </a:r>
          </a:p>
          <a:p>
            <a:r>
              <a:rPr lang="pt-BR" dirty="0"/>
              <a:t>Surgimento de novas estratégias de treinamento (i.e., aprendizagem).</a:t>
            </a:r>
          </a:p>
          <a:p>
            <a:r>
              <a:rPr lang="pt-BR" dirty="0"/>
              <a:t>Existência de </a:t>
            </a:r>
            <a:r>
              <a:rPr lang="pt-BR" dirty="0" smtClean="0"/>
              <a:t>frameworks e bibliotecas </a:t>
            </a:r>
            <a:r>
              <a:rPr lang="pt-BR" dirty="0"/>
              <a:t>que facilitam o desenvolvimento de soluções com ML</a:t>
            </a:r>
            <a:r>
              <a:rPr lang="pt-BR" dirty="0" smtClean="0"/>
              <a:t>.</a:t>
            </a:r>
          </a:p>
          <a:p>
            <a:endParaRPr lang="pt-BR" dirty="0" smtClean="0"/>
          </a:p>
          <a:p>
            <a:r>
              <a:rPr lang="pt-BR" dirty="0" smtClean="0"/>
              <a:t>O </a:t>
            </a:r>
            <a:r>
              <a:rPr lang="pt-BR" dirty="0" err="1" smtClean="0"/>
              <a:t>TensorFlow</a:t>
            </a:r>
            <a:r>
              <a:rPr lang="pt-BR" dirty="0" smtClean="0"/>
              <a:t> é uma biblioteca de software livre e de código aberto para fluxo de dados e programação </a:t>
            </a:r>
            <a:r>
              <a:rPr lang="pt-BR" dirty="0" err="1" smtClean="0"/>
              <a:t>diferenciável</a:t>
            </a:r>
            <a:r>
              <a:rPr lang="pt-BR" dirty="0" smtClean="0"/>
              <a:t>. É uma biblioteca matemática simbólica e também é usada para aplicativos de aprendizado de máquina, como redes neurais.</a:t>
            </a:r>
          </a:p>
          <a:p>
            <a:endParaRPr lang="pt-BR" dirty="0" smtClean="0"/>
          </a:p>
          <a:p>
            <a:r>
              <a:rPr lang="pt-BR" dirty="0" smtClean="0"/>
              <a:t>O </a:t>
            </a:r>
            <a:r>
              <a:rPr lang="pt-BR" dirty="0" err="1" smtClean="0"/>
              <a:t>Theano</a:t>
            </a:r>
            <a:r>
              <a:rPr lang="pt-BR" dirty="0" smtClean="0"/>
              <a:t> é uma biblioteca de computação científica. Foi desenvolvido pela </a:t>
            </a:r>
            <a:r>
              <a:rPr lang="pt-BR" dirty="0" err="1" smtClean="0"/>
              <a:t>Université</a:t>
            </a:r>
            <a:r>
              <a:rPr lang="pt-BR" dirty="0" smtClean="0"/>
              <a:t> de Montréal e está disponível desde 2007.</a:t>
            </a:r>
          </a:p>
          <a:p>
            <a:endParaRPr lang="pt-BR" dirty="0" smtClean="0"/>
          </a:p>
          <a:p>
            <a:r>
              <a:rPr lang="pt-BR" dirty="0" err="1" smtClean="0"/>
              <a:t>PyTorch</a:t>
            </a:r>
            <a:r>
              <a:rPr lang="pt-BR" dirty="0" smtClean="0"/>
              <a:t> é uma biblioteca de aprendizado de máquina de código aberto baseada na biblioteca </a:t>
            </a:r>
            <a:r>
              <a:rPr lang="pt-BR" dirty="0" err="1" smtClean="0"/>
              <a:t>Torch</a:t>
            </a:r>
            <a:r>
              <a:rPr lang="pt-BR" baseline="0" dirty="0" smtClean="0"/>
              <a:t> </a:t>
            </a:r>
            <a:r>
              <a:rPr lang="pt-BR" dirty="0" smtClean="0"/>
              <a:t>usada</a:t>
            </a:r>
            <a:r>
              <a:rPr lang="pt-BR" baseline="0" dirty="0" smtClean="0"/>
              <a:t> em aplicações de </a:t>
            </a:r>
            <a:r>
              <a:rPr lang="pt-BR" dirty="0" smtClean="0"/>
              <a:t>visão computacional e processamento de linguagem natural.</a:t>
            </a:r>
          </a:p>
          <a:p>
            <a:endParaRPr lang="pt-BR" dirty="0" smtClean="0"/>
          </a:p>
          <a:p>
            <a:r>
              <a:rPr lang="pt-BR" dirty="0" smtClean="0"/>
              <a:t>O </a:t>
            </a:r>
            <a:r>
              <a:rPr lang="pt-BR" dirty="0" err="1" smtClean="0"/>
              <a:t>Scikit-learn</a:t>
            </a:r>
            <a:r>
              <a:rPr lang="pt-BR" dirty="0" smtClean="0"/>
              <a:t> é uma biblioteca de aprendizado de máquina de software livre para a linguagem de programação Python.</a:t>
            </a:r>
          </a:p>
          <a:p>
            <a:endParaRPr lang="pt-BR" dirty="0" smtClean="0"/>
          </a:p>
          <a:p>
            <a:r>
              <a:rPr lang="pt-BR" dirty="0" err="1" smtClean="0"/>
              <a:t>Keras</a:t>
            </a:r>
            <a:r>
              <a:rPr lang="pt-BR" dirty="0" smtClean="0"/>
              <a:t> é uma biblioteca de rede neural de código aberto escrita em Python. É capaz de rodar sobre </a:t>
            </a:r>
            <a:r>
              <a:rPr lang="pt-BR" dirty="0" err="1" smtClean="0"/>
              <a:t>TensorFlow</a:t>
            </a:r>
            <a:r>
              <a:rPr lang="pt-BR" dirty="0" smtClean="0"/>
              <a:t>, Microsoft </a:t>
            </a:r>
            <a:r>
              <a:rPr lang="pt-BR" dirty="0" err="1" smtClean="0"/>
              <a:t>Cognitive</a:t>
            </a:r>
            <a:r>
              <a:rPr lang="pt-BR" dirty="0" smtClean="0"/>
              <a:t> Toolkit, R, </a:t>
            </a:r>
            <a:r>
              <a:rPr lang="pt-BR" dirty="0" err="1" smtClean="0"/>
              <a:t>Theano</a:t>
            </a:r>
            <a:r>
              <a:rPr lang="pt-BR" dirty="0" smtClean="0"/>
              <a:t> ou </a:t>
            </a:r>
            <a:r>
              <a:rPr lang="pt-BR" dirty="0" err="1" smtClean="0"/>
              <a:t>PlaidML</a:t>
            </a:r>
            <a:r>
              <a:rPr lang="pt-BR" dirty="0" smtClean="0"/>
              <a:t>. </a:t>
            </a:r>
            <a:r>
              <a:rPr lang="pt-BR" dirty="0" err="1" smtClean="0"/>
              <a:t>Keras</a:t>
            </a:r>
            <a:r>
              <a:rPr lang="pt-BR" dirty="0" smtClean="0"/>
              <a:t> foi projetado para permitir experimentação rápida com redes neurais profundas, ele se concentra em ser fácil de usar, modular e extensível.</a:t>
            </a:r>
          </a:p>
          <a:p>
            <a:endParaRPr lang="pt-BR" dirty="0" smtClean="0"/>
          </a:p>
          <a:p>
            <a:r>
              <a:rPr lang="pt-BR" dirty="0" smtClean="0"/>
              <a:t>O pandas é uma biblioteca de código aberto criada para a linguagem de programação Python para manipulação e análise de dados. Em particular, oferece estruturas e operações de dados para manipulação de tabelas e séries temporais.</a:t>
            </a:r>
          </a:p>
          <a:p>
            <a:endParaRPr lang="pt-BR" dirty="0"/>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15</a:t>
            </a:fld>
            <a:endParaRPr lang="pt-BR"/>
          </a:p>
        </p:txBody>
      </p:sp>
    </p:spTree>
    <p:extLst>
      <p:ext uri="{BB962C8B-B14F-4D97-AF65-F5344CB8AC3E}">
        <p14:creationId xmlns:p14="http://schemas.microsoft.com/office/powerpoint/2010/main" val="246137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a:p>
        </p:txBody>
      </p:sp>
      <p:sp>
        <p:nvSpPr>
          <p:cNvPr id="4" name="Slide Number Placeholder 3"/>
          <p:cNvSpPr>
            <a:spLocks noGrp="1"/>
          </p:cNvSpPr>
          <p:nvPr>
            <p:ph type="sldNum" sz="quarter" idx="10"/>
          </p:nvPr>
        </p:nvSpPr>
        <p:spPr/>
        <p:txBody>
          <a:bodyPr/>
          <a:lstStyle/>
          <a:p>
            <a:fld id="{6FC8D850-966F-45A6-8DE7-15B891E7D40D}" type="slidenum">
              <a:rPr lang="pt-BR" smtClean="0"/>
              <a:t>16</a:t>
            </a:fld>
            <a:endParaRPr lang="pt-BR"/>
          </a:p>
        </p:txBody>
      </p:sp>
    </p:spTree>
    <p:extLst>
      <p:ext uri="{BB962C8B-B14F-4D97-AF65-F5344CB8AC3E}">
        <p14:creationId xmlns:p14="http://schemas.microsoft.com/office/powerpoint/2010/main" val="18525261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171450" indent="-171450">
              <a:buFont typeface="Arial" panose="020B0604020202020204" pitchFamily="34" charset="0"/>
              <a:buChar char="•"/>
            </a:pPr>
            <a:r>
              <a:rPr lang="pt-BR" dirty="0" smtClean="0"/>
              <a:t>Aprendizado supervisionado é o processo de aprendizado quando a</a:t>
            </a:r>
            <a:r>
              <a:rPr lang="pt-BR" baseline="0" dirty="0" smtClean="0"/>
              <a:t> máquina </a:t>
            </a:r>
            <a:r>
              <a:rPr lang="pt-BR" dirty="0" smtClean="0"/>
              <a:t>sabe o que aprender, ou seja, os rótulos são o que a máquina deve saber.</a:t>
            </a:r>
            <a:endParaRPr lang="pt-BR" dirty="0"/>
          </a:p>
          <a:p>
            <a:pPr marL="171450" indent="-171450">
              <a:buFont typeface="Arial" panose="020B0604020202020204" pitchFamily="34" charset="0"/>
              <a:buChar char="•"/>
            </a:pPr>
            <a:r>
              <a:rPr lang="pt-BR" dirty="0" smtClean="0"/>
              <a:t>No </a:t>
            </a:r>
            <a:r>
              <a:rPr lang="pt-BR" b="1" dirty="0"/>
              <a:t>aprendizado supervisionado</a:t>
            </a:r>
            <a:r>
              <a:rPr lang="pt-BR" dirty="0"/>
              <a:t>, os dados de treinamento que você alimenta para o algoritmo incluem as soluções desejadas, chamadas de </a:t>
            </a:r>
            <a:r>
              <a:rPr lang="pt-BR" dirty="0" smtClean="0"/>
              <a:t>rótulos</a:t>
            </a:r>
            <a:endParaRPr lang="pt-BR" dirty="0">
              <a:cs typeface="Calibri"/>
            </a:endParaRPr>
          </a:p>
          <a:p>
            <a:pPr marL="171450" indent="-171450">
              <a:buFont typeface="Arial" panose="020B0604020202020204" pitchFamily="34" charset="0"/>
              <a:buChar char="•"/>
            </a:pPr>
            <a:r>
              <a:rPr lang="pt-BR" dirty="0" smtClean="0"/>
              <a:t>Por </a:t>
            </a:r>
            <a:r>
              <a:rPr lang="pt-BR" dirty="0"/>
              <a:t>exemplo, a algoritmo de ML do filtro de spam, tem como entrada o </a:t>
            </a:r>
            <a:r>
              <a:rPr lang="pt-BR" dirty="0" err="1"/>
              <a:t>email</a:t>
            </a:r>
            <a:r>
              <a:rPr lang="pt-BR" dirty="0"/>
              <a:t> (remetente, assunto, corpo) e um rótulo dizendo se aquele é ou não um </a:t>
            </a:r>
            <a:r>
              <a:rPr lang="pt-BR" dirty="0" smtClean="0"/>
              <a:t>spam.</a:t>
            </a:r>
          </a:p>
          <a:p>
            <a:pPr marL="171450" indent="-171450">
              <a:buFont typeface="Arial" panose="020B0604020202020204" pitchFamily="34" charset="0"/>
              <a:buChar char="•"/>
            </a:pPr>
            <a:r>
              <a:rPr lang="pt-BR" dirty="0" smtClean="0"/>
              <a:t>Analogia </a:t>
            </a:r>
            <a:r>
              <a:rPr lang="pt-BR" dirty="0"/>
              <a:t>com trabalho, onde você tem alguém supervisionando seu trabalho e dizendo se o que foi feito está ou não </a:t>
            </a:r>
            <a:r>
              <a:rPr lang="pt-BR" dirty="0" smtClean="0"/>
              <a:t>correto.</a:t>
            </a:r>
          </a:p>
          <a:p>
            <a:pPr marL="171450" indent="-171450">
              <a:buFont typeface="Arial" panose="020B0604020202020204" pitchFamily="34" charset="0"/>
              <a:buChar char="•"/>
            </a:pPr>
            <a:r>
              <a:rPr lang="pt-BR" dirty="0" smtClean="0"/>
              <a:t>Exemplos </a:t>
            </a:r>
            <a:r>
              <a:rPr lang="pt-BR" dirty="0"/>
              <a:t>de </a:t>
            </a:r>
            <a:r>
              <a:rPr lang="pt-BR" b="1" dirty="0"/>
              <a:t>regressão</a:t>
            </a:r>
            <a:r>
              <a:rPr lang="pt-BR" dirty="0"/>
              <a:t>: predição do preço de ações, predição do preço de imóveis, no caso de engenharia aproximação da PDF de uma variável aleatória com PDF </a:t>
            </a:r>
            <a:r>
              <a:rPr lang="pt-BR" dirty="0" smtClean="0"/>
              <a:t>desconhecida.</a:t>
            </a:r>
          </a:p>
          <a:p>
            <a:pPr marL="171450" indent="-171450">
              <a:buFont typeface="Arial" panose="020B0604020202020204" pitchFamily="34" charset="0"/>
              <a:buChar char="•"/>
            </a:pPr>
            <a:r>
              <a:rPr lang="pt-BR" dirty="0" smtClean="0"/>
              <a:t>Rede </a:t>
            </a:r>
            <a:r>
              <a:rPr lang="pt-BR" dirty="0"/>
              <a:t>Neural Artificial de Base Radial: é uma rede neural artificial que utiliza funções de base radial como funções de ativação.</a:t>
            </a:r>
          </a:p>
          <a:p>
            <a:pPr marL="316188" indent="-316188">
              <a:buFont typeface="Arial" panose="020B0604020202020204" pitchFamily="34" charset="0"/>
              <a:buChar char="•"/>
            </a:pPr>
            <a:endParaRPr lang="pt-BR" dirty="0"/>
          </a:p>
          <a:p>
            <a:pPr marL="316188" indent="-316188">
              <a:buFont typeface="Arial" panose="020B0604020202020204" pitchFamily="34" charset="0"/>
              <a:buChar char="•"/>
            </a:pPr>
            <a:endParaRPr lang="pt-BR" u="none"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17</a:t>
            </a:fld>
            <a:endParaRPr lang="pt-BR"/>
          </a:p>
        </p:txBody>
      </p:sp>
    </p:spTree>
    <p:extLst>
      <p:ext uri="{BB962C8B-B14F-4D97-AF65-F5344CB8AC3E}">
        <p14:creationId xmlns:p14="http://schemas.microsoft.com/office/powerpoint/2010/main" val="1675711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b="1" dirty="0" smtClean="0"/>
              <a:t>SVM</a:t>
            </a:r>
            <a:r>
              <a:rPr lang="pt-BR" dirty="0" smtClean="0"/>
              <a:t>: pode ser usado, por exemplo, para criar um modelo de previsão de perda de caminho (path-</a:t>
            </a:r>
            <a:r>
              <a:rPr lang="pt-BR" dirty="0" err="1" smtClean="0"/>
              <a:t>loss</a:t>
            </a:r>
            <a:r>
              <a:rPr lang="pt-BR" dirty="0" smtClean="0"/>
              <a:t>) para ambientes urbanos usando máquinas de vetores de suporte (SVM) para garantir um nível aceitável de qualidade de serviço (</a:t>
            </a:r>
            <a:r>
              <a:rPr lang="pt-BR" dirty="0" err="1" smtClean="0"/>
              <a:t>QoS</a:t>
            </a:r>
            <a:r>
              <a:rPr lang="pt-BR" dirty="0" smtClean="0"/>
              <a:t>) para usuários de rede sem fio.</a:t>
            </a:r>
            <a:endParaRPr lang="en-US" dirty="0" smtClean="0"/>
          </a:p>
          <a:p>
            <a:endParaRPr lang="en-US" dirty="0" smtClean="0"/>
          </a:p>
          <a:p>
            <a:r>
              <a:rPr lang="en-US" b="1" dirty="0" smtClean="0"/>
              <a:t>Deep Neural Network</a:t>
            </a:r>
            <a:r>
              <a:rPr lang="en-US" b="1" baseline="0" dirty="0" smtClean="0"/>
              <a:t> (</a:t>
            </a:r>
            <a:r>
              <a:rPr lang="en-US" b="1" baseline="0" dirty="0" err="1" smtClean="0"/>
              <a:t>ou</a:t>
            </a:r>
            <a:r>
              <a:rPr lang="en-US" b="1" baseline="0" dirty="0" smtClean="0"/>
              <a:t> </a:t>
            </a:r>
            <a:r>
              <a:rPr lang="en-US" b="1" dirty="0" smtClean="0"/>
              <a:t>Deep Learning</a:t>
            </a:r>
            <a:r>
              <a:rPr lang="en-US" dirty="0" smtClean="0"/>
              <a:t>):</a:t>
            </a:r>
            <a:r>
              <a:rPr lang="en-US" baseline="0" dirty="0" smtClean="0"/>
              <a:t> </a:t>
            </a:r>
            <a:r>
              <a:rPr lang="en-US" baseline="0" dirty="0" err="1" smtClean="0"/>
              <a:t>pode</a:t>
            </a:r>
            <a:r>
              <a:rPr lang="en-US" baseline="0" dirty="0" smtClean="0"/>
              <a:t> </a:t>
            </a:r>
            <a:r>
              <a:rPr lang="en-US" baseline="0" dirty="0" err="1" smtClean="0"/>
              <a:t>ser</a:t>
            </a:r>
            <a:r>
              <a:rPr lang="en-US" baseline="0" dirty="0" smtClean="0"/>
              <a:t> </a:t>
            </a:r>
            <a:r>
              <a:rPr lang="en-US" baseline="0" dirty="0" err="1" smtClean="0"/>
              <a:t>utilizada</a:t>
            </a:r>
            <a:r>
              <a:rPr lang="en-US" baseline="0" dirty="0" smtClean="0"/>
              <a:t> para </a:t>
            </a:r>
            <a:r>
              <a:rPr lang="en-US" baseline="0" dirty="0" err="1" smtClean="0"/>
              <a:t>predição</a:t>
            </a:r>
            <a:r>
              <a:rPr lang="en-US" baseline="0" dirty="0" smtClean="0"/>
              <a:t> da </a:t>
            </a:r>
            <a:r>
              <a:rPr lang="en-US" baseline="0" dirty="0" err="1" smtClean="0"/>
              <a:t>futura</a:t>
            </a:r>
            <a:r>
              <a:rPr lang="en-US" baseline="0" dirty="0" smtClean="0"/>
              <a:t> </a:t>
            </a:r>
            <a:r>
              <a:rPr lang="en-US" baseline="0" dirty="0" err="1" smtClean="0"/>
              <a:t>ocupação</a:t>
            </a:r>
            <a:r>
              <a:rPr lang="en-US" baseline="0" dirty="0" smtClean="0"/>
              <a:t> do </a:t>
            </a:r>
            <a:r>
              <a:rPr lang="en-US" baseline="0" dirty="0" err="1" smtClean="0"/>
              <a:t>espectro</a:t>
            </a:r>
            <a:r>
              <a:rPr lang="en-US" baseline="0" dirty="0" smtClean="0"/>
              <a:t> de </a:t>
            </a:r>
            <a:r>
              <a:rPr lang="en-US" baseline="0" dirty="0" err="1" smtClean="0"/>
              <a:t>frequencias</a:t>
            </a:r>
            <a:r>
              <a:rPr lang="en-US" baseline="0" dirty="0" smtClean="0"/>
              <a:t> </a:t>
            </a:r>
            <a:r>
              <a:rPr lang="en-US" baseline="0" dirty="0" err="1" smtClean="0"/>
              <a:t>por</a:t>
            </a:r>
            <a:r>
              <a:rPr lang="en-US" baseline="0" dirty="0" smtClean="0"/>
              <a:t> </a:t>
            </a:r>
            <a:r>
              <a:rPr lang="en-US" baseline="0" dirty="0" err="1" smtClean="0"/>
              <a:t>redes</a:t>
            </a:r>
            <a:r>
              <a:rPr lang="en-US" baseline="0" dirty="0" smtClean="0"/>
              <a:t> </a:t>
            </a:r>
            <a:r>
              <a:rPr lang="en-US" baseline="0" dirty="0" err="1" smtClean="0"/>
              <a:t>vizinhas</a:t>
            </a:r>
            <a:r>
              <a:rPr lang="en-US" baseline="0" dirty="0" smtClean="0"/>
              <a:t> </a:t>
            </a:r>
            <a:r>
              <a:rPr lang="en-US" baseline="0" dirty="0" err="1" smtClean="0"/>
              <a:t>desconhecidas</a:t>
            </a:r>
            <a:r>
              <a:rPr lang="en-US" baseline="0" dirty="0" smtClean="0"/>
              <a:t>. </a:t>
            </a:r>
            <a:r>
              <a:rPr lang="en-US" baseline="0" dirty="0" err="1" smtClean="0"/>
              <a:t>Esta</a:t>
            </a:r>
            <a:r>
              <a:rPr lang="en-US" baseline="0" dirty="0" smtClean="0"/>
              <a:t> </a:t>
            </a:r>
            <a:r>
              <a:rPr lang="en-US" baseline="0" dirty="0" err="1" smtClean="0"/>
              <a:t>predição</a:t>
            </a:r>
            <a:r>
              <a:rPr lang="en-US" baseline="0" dirty="0" smtClean="0"/>
              <a:t> </a:t>
            </a:r>
            <a:r>
              <a:rPr lang="en-US" baseline="0" dirty="0" err="1" smtClean="0"/>
              <a:t>pode</a:t>
            </a:r>
            <a:r>
              <a:rPr lang="en-US" baseline="0" dirty="0" smtClean="0"/>
              <a:t> </a:t>
            </a:r>
            <a:r>
              <a:rPr lang="en-US" baseline="0" dirty="0" err="1" smtClean="0"/>
              <a:t>por</a:t>
            </a:r>
            <a:r>
              <a:rPr lang="en-US" baseline="0" dirty="0" smtClean="0"/>
              <a:t> </a:t>
            </a:r>
            <a:r>
              <a:rPr lang="en-US" baseline="0" dirty="0" err="1" smtClean="0"/>
              <a:t>exemplo</a:t>
            </a:r>
            <a:r>
              <a:rPr lang="en-US" baseline="0" dirty="0" smtClean="0"/>
              <a:t>, </a:t>
            </a:r>
            <a:r>
              <a:rPr lang="en-US" baseline="0" dirty="0" err="1" smtClean="0"/>
              <a:t>ser</a:t>
            </a:r>
            <a:r>
              <a:rPr lang="en-US" baseline="0" dirty="0" smtClean="0"/>
              <a:t> </a:t>
            </a:r>
            <a:r>
              <a:rPr lang="en-US" baseline="0" dirty="0" err="1" smtClean="0"/>
              <a:t>utilizada</a:t>
            </a:r>
            <a:r>
              <a:rPr lang="en-US" baseline="0" dirty="0" smtClean="0"/>
              <a:t> </a:t>
            </a:r>
            <a:r>
              <a:rPr lang="en-US" baseline="0" dirty="0" err="1" smtClean="0"/>
              <a:t>por</a:t>
            </a:r>
            <a:r>
              <a:rPr lang="en-US" baseline="0" dirty="0" smtClean="0"/>
              <a:t> schedulers </a:t>
            </a:r>
            <a:r>
              <a:rPr lang="en-US" baseline="0" dirty="0" err="1" smtClean="0"/>
              <a:t>durante</a:t>
            </a:r>
            <a:r>
              <a:rPr lang="en-US" baseline="0" dirty="0" smtClean="0"/>
              <a:t> a </a:t>
            </a:r>
            <a:r>
              <a:rPr lang="en-US" baseline="0" dirty="0" err="1" smtClean="0"/>
              <a:t>alocação</a:t>
            </a:r>
            <a:r>
              <a:rPr lang="en-US" baseline="0" dirty="0" smtClean="0"/>
              <a:t> de </a:t>
            </a:r>
            <a:r>
              <a:rPr lang="en-US" baseline="0" dirty="0" err="1" smtClean="0"/>
              <a:t>recursos</a:t>
            </a:r>
            <a:r>
              <a:rPr lang="en-US" baseline="0" dirty="0" smtClean="0"/>
              <a:t> com o </a:t>
            </a:r>
            <a:r>
              <a:rPr lang="en-US" baseline="0" dirty="0" err="1" smtClean="0"/>
              <a:t>objetivo</a:t>
            </a:r>
            <a:r>
              <a:rPr lang="en-US" baseline="0" dirty="0" smtClean="0"/>
              <a:t> de </a:t>
            </a:r>
            <a:r>
              <a:rPr lang="en-US" baseline="0" dirty="0" err="1" smtClean="0"/>
              <a:t>mitigar</a:t>
            </a:r>
            <a:r>
              <a:rPr lang="en-US" baseline="0" dirty="0" smtClean="0"/>
              <a:t> </a:t>
            </a:r>
            <a:r>
              <a:rPr lang="en-US" baseline="0" dirty="0" err="1" smtClean="0"/>
              <a:t>colisões</a:t>
            </a:r>
            <a:r>
              <a:rPr lang="en-US" baseline="0" dirty="0" smtClean="0"/>
              <a:t>.</a:t>
            </a:r>
          </a:p>
          <a:p>
            <a:endParaRPr lang="en-US" baseline="0" dirty="0" smtClean="0"/>
          </a:p>
          <a:p>
            <a:endParaRPr lang="en-US" baseline="0" dirty="0" smtClean="0"/>
          </a:p>
          <a:p>
            <a:endParaRPr lang="en-US" baseline="0" dirty="0" smtClean="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18</a:t>
            </a:fld>
            <a:endParaRPr lang="pt-BR"/>
          </a:p>
        </p:txBody>
      </p:sp>
    </p:spTree>
    <p:extLst>
      <p:ext uri="{BB962C8B-B14F-4D97-AF65-F5344CB8AC3E}">
        <p14:creationId xmlns:p14="http://schemas.microsoft.com/office/powerpoint/2010/main" val="27255814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316188" indent="-316188">
              <a:buFont typeface="Arial" panose="020B0604020202020204" pitchFamily="34" charset="0"/>
              <a:buChar char="•"/>
            </a:pPr>
            <a:r>
              <a:rPr lang="pt-BR" b="1" dirty="0" smtClean="0"/>
              <a:t>Clusterização</a:t>
            </a:r>
            <a:r>
              <a:rPr lang="pt-BR" b="1" dirty="0"/>
              <a:t>: </a:t>
            </a:r>
            <a:r>
              <a:rPr lang="pt-BR" dirty="0"/>
              <a:t>tarefa de agrupar </a:t>
            </a:r>
            <a:r>
              <a:rPr lang="pt-BR" dirty="0" smtClean="0"/>
              <a:t>automaticamente os </a:t>
            </a:r>
            <a:r>
              <a:rPr lang="pt-BR" dirty="0"/>
              <a:t>dados de </a:t>
            </a:r>
            <a:r>
              <a:rPr lang="pt-BR" dirty="0" smtClean="0"/>
              <a:t>entrada (i.e., features) </a:t>
            </a:r>
            <a:r>
              <a:rPr lang="pt-BR" dirty="0"/>
              <a:t>em categorias/classes. </a:t>
            </a:r>
            <a:r>
              <a:rPr lang="pt-BR" dirty="0" smtClean="0"/>
              <a:t>A </a:t>
            </a:r>
            <a:r>
              <a:rPr lang="pt-BR" dirty="0"/>
              <a:t>categoria é o rótulo que é determinado para os dados de entrada fornecidos. Ou seja, podemos dizer que a clusterização tem como objetivo fazer com que a máquina </a:t>
            </a:r>
            <a:r>
              <a:rPr lang="pt-BR" dirty="0" smtClean="0"/>
              <a:t>aprenda/encontre classes/grupos e</a:t>
            </a:r>
            <a:r>
              <a:rPr lang="pt-BR" baseline="0" dirty="0" smtClean="0"/>
              <a:t> rotule as features.</a:t>
            </a:r>
          </a:p>
          <a:p>
            <a:pPr marL="702156" lvl="0" indent="-316188">
              <a:buFont typeface="Arial" panose="020B0604020202020204" pitchFamily="34" charset="0"/>
              <a:buChar char="•"/>
            </a:pPr>
            <a:r>
              <a:rPr lang="pt-BR" b="1" baseline="0" dirty="0" smtClean="0"/>
              <a:t>Exemplo de aplicação</a:t>
            </a:r>
            <a:r>
              <a:rPr lang="pt-BR" baseline="0" dirty="0" smtClean="0"/>
              <a:t>: Agrupar/encontrar grupos de clientes que são similares em termos de comportamento ou características para envio de propaganda personalizada.</a:t>
            </a:r>
          </a:p>
          <a:p>
            <a:pPr marL="316188" indent="-316188">
              <a:buFont typeface="Arial" panose="020B0604020202020204" pitchFamily="34" charset="0"/>
              <a:buChar char="•"/>
            </a:pPr>
            <a:r>
              <a:rPr lang="pt-BR" b="1" baseline="0" dirty="0" smtClean="0"/>
              <a:t>Redução de dimensionalidade</a:t>
            </a:r>
            <a:r>
              <a:rPr lang="pt-BR" baseline="0" dirty="0" smtClean="0"/>
              <a:t>: como o próprio nome já diz, tem por objetivo encontrar formas eficientes de representação das entradas/features, ou seja, aprender vetores de saída com menor dimensão mas que ainda representem bem o vetor de entrada.</a:t>
            </a:r>
          </a:p>
          <a:p>
            <a:pPr marL="702156" lvl="0" indent="-316188">
              <a:buFont typeface="Arial" panose="020B0604020202020204" pitchFamily="34" charset="0"/>
              <a:buChar char="•"/>
            </a:pPr>
            <a:r>
              <a:rPr lang="pt-BR" b="1" baseline="0" dirty="0" smtClean="0"/>
              <a:t>Exemplo de aplicação</a:t>
            </a:r>
            <a:r>
              <a:rPr lang="pt-BR" b="0" baseline="0" dirty="0" smtClean="0"/>
              <a:t>: Em reconhecimento de faces, as features possuem grandes dimensões (ou seja, grandes vetores) o que dificulta o treinamento de algoritmos de ML, portanto, diminuindo-se a dimensão das features pode-se diminuir o tempo de treinamento sem afetar grandemente a performance do algoritmo utilizado.</a:t>
            </a:r>
          </a:p>
          <a:p>
            <a:pPr marL="316188" indent="-316188">
              <a:buFont typeface="Arial" panose="020B0604020202020204" pitchFamily="34" charset="0"/>
              <a:buChar char="•"/>
            </a:pPr>
            <a:r>
              <a:rPr lang="pt-BR" b="1" baseline="0" dirty="0" smtClean="0"/>
              <a:t>Aumento de dimensionalidade</a:t>
            </a:r>
            <a:r>
              <a:rPr lang="pt-BR" baseline="0" dirty="0" smtClean="0"/>
              <a:t>: aprender vetores de saída que possuam uma dimensão maior, aumentando a quantidade de informação sobre aquele vetor.</a:t>
            </a:r>
          </a:p>
          <a:p>
            <a:pPr marL="702156" lvl="0" indent="-316188">
              <a:buFont typeface="Arial" panose="020B0604020202020204" pitchFamily="34" charset="0"/>
              <a:buChar char="•"/>
            </a:pPr>
            <a:r>
              <a:rPr lang="pt-BR" b="1" baseline="0" dirty="0" smtClean="0"/>
              <a:t>Exemplo de aplicação</a:t>
            </a:r>
            <a:r>
              <a:rPr lang="pt-BR" b="0" baseline="0" dirty="0" smtClean="0"/>
              <a:t>: Em sistemas de comunicação digital o aumento de dimensionalidade é utilizado para encontrar </a:t>
            </a:r>
            <a:r>
              <a:rPr lang="pt-BR" b="0" i="1" baseline="0" dirty="0" smtClean="0"/>
              <a:t>palavras código (</a:t>
            </a:r>
            <a:r>
              <a:rPr lang="pt-BR" b="0" i="1" baseline="0" dirty="0" err="1" smtClean="0"/>
              <a:t>code</a:t>
            </a:r>
            <a:r>
              <a:rPr lang="pt-BR" b="0" i="1" baseline="0" dirty="0" smtClean="0"/>
              <a:t> </a:t>
            </a:r>
            <a:r>
              <a:rPr lang="pt-BR" b="0" i="1" baseline="0" dirty="0" err="1" smtClean="0"/>
              <a:t>words</a:t>
            </a:r>
            <a:r>
              <a:rPr lang="pt-BR" b="0" i="1" baseline="0" dirty="0" smtClean="0"/>
              <a:t>)</a:t>
            </a:r>
            <a:r>
              <a:rPr lang="pt-BR" b="0" i="0" baseline="0" dirty="0" smtClean="0"/>
              <a:t> ótimas para um canal sem fio, ou seja, esse tipo de aprendizado encontra um vetor que possui informações adicionais (redundância) que consequentemente aumenta a chances de decodificação bem sucedida da mensagem transmitida. </a:t>
            </a:r>
            <a:endParaRPr lang="pt-BR" i="1" baseline="0" dirty="0" smtClean="0"/>
          </a:p>
          <a:p>
            <a:pPr marL="316188" indent="-316188">
              <a:buFont typeface="Arial" panose="020B0604020202020204" pitchFamily="34" charset="0"/>
              <a:buChar char="•"/>
            </a:pPr>
            <a:r>
              <a:rPr lang="pt-BR" b="1" baseline="0" dirty="0" smtClean="0"/>
              <a:t>Detecção de Anomalias</a:t>
            </a:r>
            <a:r>
              <a:rPr lang="pt-BR" baseline="0" dirty="0" smtClean="0"/>
              <a:t>: detecção se uma nova observação (i.e., feature) pertence à mesma distribuição que as observações existentes. Identificação de features que levantam suspeitas por serem significativamente diferentes da maioria dos dados. </a:t>
            </a:r>
          </a:p>
          <a:p>
            <a:pPr marL="702156" lvl="0" indent="-316188">
              <a:buFont typeface="Arial" panose="020B0604020202020204" pitchFamily="34" charset="0"/>
              <a:buChar char="•"/>
            </a:pPr>
            <a:r>
              <a:rPr lang="pt-BR" b="1" baseline="0" dirty="0" smtClean="0"/>
              <a:t>Exemplo de aplicação</a:t>
            </a:r>
            <a:r>
              <a:rPr lang="pt-BR" baseline="0" dirty="0" smtClean="0"/>
              <a:t>: detecção de </a:t>
            </a:r>
            <a:r>
              <a:rPr lang="pt-BR" dirty="0" smtClean="0"/>
              <a:t>fraude bancária, defeito estrutural, problemas médicos, erros em um texto, controle de qualidade em fábricas, etc.</a:t>
            </a:r>
          </a:p>
          <a:p>
            <a:pPr marL="316188" indent="-316188">
              <a:buFont typeface="Arial" panose="020B0604020202020204" pitchFamily="34" charset="0"/>
              <a:buChar char="•"/>
            </a:pPr>
            <a:r>
              <a:rPr lang="pt-BR" b="1" dirty="0" smtClean="0">
                <a:cs typeface="Calibri"/>
              </a:rPr>
              <a:t>Regras </a:t>
            </a:r>
            <a:r>
              <a:rPr lang="pt-BR" b="1" dirty="0">
                <a:cs typeface="Calibri"/>
              </a:rPr>
              <a:t>de associação</a:t>
            </a:r>
            <a:r>
              <a:rPr lang="pt-BR" dirty="0">
                <a:cs typeface="Calibri"/>
              </a:rPr>
              <a:t>: tarefa de associar as </a:t>
            </a:r>
            <a:r>
              <a:rPr lang="pt-BR" dirty="0" smtClean="0">
                <a:cs typeface="Calibri"/>
              </a:rPr>
              <a:t>entradas (i.e., features), </a:t>
            </a:r>
            <a:r>
              <a:rPr lang="pt-BR" dirty="0">
                <a:cs typeface="Calibri"/>
              </a:rPr>
              <a:t>encontrando regras que descrevam grandes porções dos dados</a:t>
            </a:r>
            <a:r>
              <a:rPr lang="pt-BR" dirty="0" smtClean="0">
                <a:cs typeface="Calibri"/>
              </a:rPr>
              <a:t>.</a:t>
            </a:r>
          </a:p>
          <a:p>
            <a:pPr marL="702156" lvl="0" indent="-316188">
              <a:buFont typeface="Arial" panose="020B0604020202020204" pitchFamily="34" charset="0"/>
              <a:buChar char="•"/>
            </a:pPr>
            <a:r>
              <a:rPr lang="pt-BR" b="1" baseline="0" dirty="0" smtClean="0"/>
              <a:t>Exemplo de aplicação</a:t>
            </a:r>
            <a:r>
              <a:rPr lang="pt-BR" baseline="0" dirty="0" smtClean="0"/>
              <a:t>: Localização de itens em supermercados. Por exemplo, o algoritmo pode encontrar uma regra de associação que diz que mais de 70% dos clientes que compram leite também compram pão e portanto, o supermercado pode colocar ambos produtos próximos uns dos outros, aumentando a chance da venda desses produtos.</a:t>
            </a:r>
            <a:endParaRPr lang="pt-BR" dirty="0" smtClean="0">
              <a:cs typeface="Calibri"/>
            </a:endParaRPr>
          </a:p>
          <a:p>
            <a:pPr marL="316188" indent="-316188">
              <a:buFont typeface="Arial" panose="020B0604020202020204" pitchFamily="34" charset="0"/>
              <a:buChar char="•"/>
            </a:pPr>
            <a:endParaRPr lang="pt-BR" dirty="0" smtClean="0">
              <a:cs typeface="Calibri"/>
            </a:endParaRPr>
          </a:p>
          <a:p>
            <a:pPr marL="316188" indent="-316188">
              <a:buFont typeface="Arial" panose="020B0604020202020204" pitchFamily="34" charset="0"/>
              <a:buChar char="•"/>
            </a:pPr>
            <a:endParaRPr lang="pt-BR" dirty="0" smtClean="0">
              <a:cs typeface="Calibri"/>
            </a:endParaRP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19</a:t>
            </a:fld>
            <a:endParaRPr lang="pt-BR"/>
          </a:p>
        </p:txBody>
      </p:sp>
    </p:spTree>
    <p:extLst>
      <p:ext uri="{BB962C8B-B14F-4D97-AF65-F5344CB8AC3E}">
        <p14:creationId xmlns:p14="http://schemas.microsoft.com/office/powerpoint/2010/main" val="38997160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a:t>
            </a:fld>
            <a:endParaRPr lang="pt-BR"/>
          </a:p>
        </p:txBody>
      </p:sp>
    </p:spTree>
    <p:extLst>
      <p:ext uri="{BB962C8B-B14F-4D97-AF65-F5344CB8AC3E}">
        <p14:creationId xmlns:p14="http://schemas.microsoft.com/office/powerpoint/2010/main" val="41556761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1686336" rtl="0" eaLnBrk="1" fontAlgn="auto" latinLnBrk="0" hangingPunct="1">
              <a:lnSpc>
                <a:spcPct val="100000"/>
              </a:lnSpc>
              <a:spcBef>
                <a:spcPts val="0"/>
              </a:spcBef>
              <a:spcAft>
                <a:spcPts val="0"/>
              </a:spcAft>
              <a:buClrTx/>
              <a:buSzTx/>
              <a:buFontTx/>
              <a:buNone/>
              <a:tabLst/>
              <a:defRPr/>
            </a:pPr>
            <a:r>
              <a:rPr lang="pt-BR" dirty="0" smtClean="0"/>
              <a:t>Em aprendizado não-supervisão não se sabe o que a</a:t>
            </a:r>
            <a:r>
              <a:rPr lang="pt-BR" baseline="0" dirty="0" smtClean="0"/>
              <a:t> máquina </a:t>
            </a:r>
            <a:r>
              <a:rPr lang="pt-BR" dirty="0" smtClean="0"/>
              <a:t>precisa aprender.</a:t>
            </a:r>
            <a:endParaRPr lang="pt-BR" b="1" dirty="0" smtClean="0"/>
          </a:p>
          <a:p>
            <a:pPr defTabSz="1686336">
              <a:defRPr/>
            </a:pPr>
            <a:endParaRPr lang="pt-BR" b="1" dirty="0" smtClean="0"/>
          </a:p>
          <a:p>
            <a:pPr defTabSz="1686336">
              <a:defRPr/>
            </a:pPr>
            <a:r>
              <a:rPr lang="pt-BR" b="1" dirty="0" smtClean="0"/>
              <a:t>k-médias</a:t>
            </a:r>
            <a:r>
              <a:rPr lang="pt-BR" dirty="0"/>
              <a:t>: particiona os dados em k clusters distintos com base na distância ao centroide de um cluster.</a:t>
            </a:r>
          </a:p>
          <a:p>
            <a:endParaRPr lang="pt-BR" dirty="0"/>
          </a:p>
          <a:p>
            <a:r>
              <a:rPr lang="pt-BR" b="1" i="0" dirty="0" err="1"/>
              <a:t>Autoencoders</a:t>
            </a:r>
            <a:r>
              <a:rPr lang="pt-BR" dirty="0"/>
              <a:t>: usado para redução ou para aumento de dimensionalidade.</a:t>
            </a:r>
          </a:p>
          <a:p>
            <a:endParaRPr lang="pt-BR" dirty="0"/>
          </a:p>
          <a:p>
            <a:r>
              <a:rPr lang="en-US" sz="2200" b="1" dirty="0"/>
              <a:t>Self-organizing </a:t>
            </a:r>
            <a:r>
              <a:rPr lang="en-US" sz="2200" b="1" dirty="0" smtClean="0"/>
              <a:t>maps</a:t>
            </a:r>
            <a:r>
              <a:rPr lang="en-US" sz="2200" dirty="0" smtClean="0"/>
              <a:t>:</a:t>
            </a:r>
            <a:r>
              <a:rPr lang="en-US" sz="2200" baseline="0" dirty="0" smtClean="0"/>
              <a:t> </a:t>
            </a:r>
            <a:r>
              <a:rPr lang="pt-BR" sz="2200" dirty="0" smtClean="0"/>
              <a:t>usa redes neurais que aprendem a topologia e distribuição dos dados</a:t>
            </a:r>
            <a:endParaRPr lang="en-US" sz="2200" dirty="0"/>
          </a:p>
          <a:p>
            <a:endParaRPr lang="en-US" sz="2200" dirty="0"/>
          </a:p>
          <a:p>
            <a:r>
              <a:rPr lang="en-US" sz="2200" b="1" dirty="0"/>
              <a:t>Hidden Markov models</a:t>
            </a:r>
            <a:r>
              <a:rPr lang="en-US" sz="2200" dirty="0" smtClean="0"/>
              <a:t>:</a:t>
            </a:r>
            <a:r>
              <a:rPr lang="en-US" sz="2200" baseline="0" dirty="0" smtClean="0"/>
              <a:t> </a:t>
            </a:r>
            <a:r>
              <a:rPr lang="pt-BR" sz="2200" baseline="0" dirty="0" smtClean="0"/>
              <a:t>usa dados observados para recuperar a sequência de estados.</a:t>
            </a:r>
          </a:p>
          <a:p>
            <a:endParaRPr lang="pt-BR" dirty="0"/>
          </a:p>
          <a:p>
            <a:r>
              <a:rPr lang="pt-BR" b="1" dirty="0"/>
              <a:t>Exemplos</a:t>
            </a:r>
            <a:r>
              <a:rPr lang="pt-BR" dirty="0"/>
              <a:t>:</a:t>
            </a:r>
          </a:p>
          <a:p>
            <a:endParaRPr lang="pt-BR" dirty="0"/>
          </a:p>
          <a:p>
            <a:pPr marL="0" indent="0">
              <a:buFont typeface="Arial" panose="020B0604020202020204" pitchFamily="34" charset="0"/>
              <a:buNone/>
            </a:pPr>
            <a:r>
              <a:rPr lang="pt-BR" dirty="0"/>
              <a:t>k-médias</a:t>
            </a:r>
            <a:r>
              <a:rPr lang="pt-BR" dirty="0" smtClean="0"/>
              <a:t>:  encontrar grupos de clientes</a:t>
            </a:r>
            <a:r>
              <a:rPr lang="pt-BR" baseline="0" dirty="0" smtClean="0"/>
              <a:t> com um mesmo perfil de compra</a:t>
            </a:r>
            <a:r>
              <a:rPr lang="pt-BR" dirty="0" smtClean="0"/>
              <a:t> ou encontrar separações ótimas</a:t>
            </a:r>
            <a:r>
              <a:rPr lang="pt-BR" baseline="0" dirty="0" smtClean="0"/>
              <a:t> para a decodificação de uma modulação desconhecida.</a:t>
            </a:r>
            <a:endParaRPr lang="pt-BR" dirty="0"/>
          </a:p>
          <a:p>
            <a:pPr marL="702156" lvl="0" indent="-316188">
              <a:buFont typeface="Arial" panose="020B0604020202020204" pitchFamily="34" charset="0"/>
              <a:buChar char="•"/>
            </a:pPr>
            <a:r>
              <a:rPr lang="pt-BR" dirty="0"/>
              <a:t>Imagine que você tenha dados de uma modulação mas que você não tenha os </a:t>
            </a:r>
            <a:r>
              <a:rPr lang="pt-BR" dirty="0" err="1"/>
              <a:t>labels</a:t>
            </a:r>
            <a:r>
              <a:rPr lang="pt-BR" dirty="0"/>
              <a:t>, com o k-médias você pode encontrar grupos/clusters que representariam cada um dos símbolos da modulação desconhecida.</a:t>
            </a:r>
          </a:p>
          <a:p>
            <a:pPr marL="702156" lvl="0" indent="-316188">
              <a:buFont typeface="Arial" panose="020B0604020202020204" pitchFamily="34" charset="0"/>
              <a:buChar char="•"/>
            </a:pPr>
            <a:r>
              <a:rPr lang="pt-BR" dirty="0"/>
              <a:t>Num supermercado, baseado em várias características do que foi comprado o algoritmo poderia encontrar um cluster/grupo de homens que compram fraldas e que também compram cerveja, e o supermercado poderia colocar essas mercadorias juntas.</a:t>
            </a:r>
          </a:p>
          <a:p>
            <a:endParaRPr lang="pt-BR" dirty="0"/>
          </a:p>
          <a:p>
            <a:r>
              <a:rPr lang="pt-BR" dirty="0" err="1"/>
              <a:t>Auto-encoders</a:t>
            </a:r>
            <a:r>
              <a:rPr lang="pt-BR" dirty="0"/>
              <a:t>: </a:t>
            </a:r>
            <a:r>
              <a:rPr lang="pt-BR" dirty="0" smtClean="0"/>
              <a:t>podem ser usados </a:t>
            </a:r>
            <a:r>
              <a:rPr lang="pt-BR" dirty="0"/>
              <a:t>em comunicações digitais para por exemplo aprender um sistema de codificação e decodificação de canal ótimo para um dado canal </a:t>
            </a:r>
            <a:r>
              <a:rPr lang="pt-BR" dirty="0" err="1"/>
              <a:t>sem-fio</a:t>
            </a:r>
            <a:r>
              <a:rPr lang="pt-BR" dirty="0"/>
              <a:t>.</a:t>
            </a:r>
          </a:p>
          <a:p>
            <a:endParaRPr lang="pt-BR" dirty="0"/>
          </a:p>
          <a:p>
            <a:r>
              <a:rPr lang="pt-BR" dirty="0"/>
              <a:t>PCA: utilizado na redução da dimensionalidade. Utilizado em problemas onde um número de dimensões é muito grande para ser tratado por um modelo em tempo razoável e com recursos computacionais existentes</a:t>
            </a:r>
            <a:r>
              <a:rPr lang="pt-BR" dirty="0" smtClean="0"/>
              <a:t>.</a:t>
            </a:r>
          </a:p>
          <a:p>
            <a:endParaRPr lang="pt-BR" dirty="0" smtClean="0"/>
          </a:p>
          <a:p>
            <a:r>
              <a:rPr lang="pt-BR" dirty="0" smtClean="0"/>
              <a:t>ICA: utilizado no “problema do coquetel” onde o algoritmo </a:t>
            </a:r>
            <a:r>
              <a:rPr lang="pt-BR" baseline="0" dirty="0" smtClean="0"/>
              <a:t>separa as conversas de várias pessoas falando ao mesmo tempo em um mesmo ambiente.</a:t>
            </a:r>
          </a:p>
          <a:p>
            <a:endParaRPr lang="pt-BR" dirty="0"/>
          </a:p>
          <a:p>
            <a:r>
              <a:rPr lang="pt-BR" dirty="0"/>
              <a:t>HMM: utilizados em reconhecimento de fala para reconhecer a sequencia de fonemas e por fim identificar uma palavra.</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20</a:t>
            </a:fld>
            <a:endParaRPr lang="pt-BR"/>
          </a:p>
        </p:txBody>
      </p:sp>
    </p:spTree>
    <p:extLst>
      <p:ext uri="{BB962C8B-B14F-4D97-AF65-F5344CB8AC3E}">
        <p14:creationId xmlns:p14="http://schemas.microsoft.com/office/powerpoint/2010/main" val="172499780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b="1" dirty="0" smtClean="0"/>
              <a:t>Exemplo</a:t>
            </a:r>
            <a:r>
              <a:rPr lang="pt-BR" dirty="0" smtClean="0"/>
              <a:t>:</a:t>
            </a:r>
            <a:r>
              <a:rPr lang="pt-BR" baseline="0" dirty="0" smtClean="0"/>
              <a:t> O </a:t>
            </a:r>
            <a:r>
              <a:rPr lang="pt-BR" baseline="0" dirty="0" err="1" smtClean="0"/>
              <a:t>Facebook</a:t>
            </a:r>
            <a:r>
              <a:rPr lang="pt-BR" baseline="0" dirty="0" smtClean="0"/>
              <a:t>/Instagram recebe centenas/milhares de fotos suas e de conhecidos/familiares seus. Em uma grande quantidade de fotos um algoritmo de clusterização encontra/agrupa pessoas A, B e C, em outra grande quantidade de fotos pessoas B, D e </a:t>
            </a:r>
            <a:r>
              <a:rPr lang="pt-BR" baseline="0" dirty="0" err="1" smtClean="0"/>
              <a:t>E</a:t>
            </a:r>
            <a:r>
              <a:rPr lang="pt-BR" baseline="0" dirty="0" smtClean="0"/>
              <a:t>. Em determinado momento, você carrega uma foto onde você fornece o nome (</a:t>
            </a:r>
            <a:r>
              <a:rPr lang="pt-BR" baseline="0" dirty="0" err="1" smtClean="0"/>
              <a:t>label</a:t>
            </a:r>
            <a:r>
              <a:rPr lang="pt-BR" baseline="0" dirty="0" smtClean="0"/>
              <a:t>) de algumas desses grupos/pessoas.</a:t>
            </a:r>
            <a:endParaRPr lang="nl-BE" dirty="0"/>
          </a:p>
        </p:txBody>
      </p:sp>
      <p:sp>
        <p:nvSpPr>
          <p:cNvPr id="4" name="Slide Number Placeholder 3"/>
          <p:cNvSpPr>
            <a:spLocks noGrp="1"/>
          </p:cNvSpPr>
          <p:nvPr>
            <p:ph type="sldNum" sz="quarter" idx="10"/>
          </p:nvPr>
        </p:nvSpPr>
        <p:spPr/>
        <p:txBody>
          <a:bodyPr/>
          <a:lstStyle/>
          <a:p>
            <a:fld id="{6FC8D850-966F-45A6-8DE7-15B891E7D40D}" type="slidenum">
              <a:rPr lang="pt-BR" smtClean="0"/>
              <a:t>21</a:t>
            </a:fld>
            <a:endParaRPr lang="pt-BR"/>
          </a:p>
        </p:txBody>
      </p:sp>
    </p:spTree>
    <p:extLst>
      <p:ext uri="{BB962C8B-B14F-4D97-AF65-F5344CB8AC3E}">
        <p14:creationId xmlns:p14="http://schemas.microsoft.com/office/powerpoint/2010/main" val="14743302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pt-BR" b="0" i="0" dirty="0" smtClean="0"/>
              <a:t>Aprendizado por reforço pode ser entendido como o problema em que um </a:t>
            </a:r>
            <a:r>
              <a:rPr lang="pt-BR" b="1" i="1" dirty="0" smtClean="0"/>
              <a:t>agente</a:t>
            </a:r>
            <a:r>
              <a:rPr lang="pt-BR" b="0" i="0" dirty="0" smtClean="0"/>
              <a:t> deve aprender como se comportar em um </a:t>
            </a:r>
            <a:r>
              <a:rPr lang="pt-BR" b="1" i="1" dirty="0" smtClean="0"/>
              <a:t>ambiente</a:t>
            </a:r>
            <a:r>
              <a:rPr lang="pt-BR" b="0" i="0" dirty="0" smtClean="0"/>
              <a:t> através de interações do tipo “tentativa e erro”.</a:t>
            </a:r>
          </a:p>
          <a:p>
            <a:pPr marL="171450" indent="-171450">
              <a:buFont typeface="Arial" panose="020B0604020202020204" pitchFamily="34" charset="0"/>
              <a:buChar char="•"/>
            </a:pPr>
            <a:endParaRPr lang="pt-BR" b="0" i="0" dirty="0" smtClean="0"/>
          </a:p>
          <a:p>
            <a:pPr marL="171450" indent="-171450">
              <a:buFont typeface="Arial" panose="020B0604020202020204" pitchFamily="34" charset="0"/>
              <a:buChar char="•"/>
            </a:pPr>
            <a:r>
              <a:rPr lang="pt-BR" b="0" i="0" dirty="0" smtClean="0"/>
              <a:t>O</a:t>
            </a:r>
            <a:r>
              <a:rPr lang="pt-BR" b="0" i="0" baseline="0" dirty="0" smtClean="0"/>
              <a:t> </a:t>
            </a:r>
            <a:r>
              <a:rPr lang="pt-BR" b="1" i="1" baseline="0" dirty="0" smtClean="0"/>
              <a:t>agente</a:t>
            </a:r>
            <a:r>
              <a:rPr lang="pt-BR" b="0" i="0" baseline="0" dirty="0" smtClean="0"/>
              <a:t> tem como objetivo aprender/construir um modelo do ambiente em que está inserido.</a:t>
            </a:r>
          </a:p>
          <a:p>
            <a:pPr marL="171450" indent="-171450">
              <a:buFont typeface="Arial" panose="020B0604020202020204" pitchFamily="34" charset="0"/>
              <a:buChar char="•"/>
            </a:pPr>
            <a:endParaRPr lang="pt-BR" b="0" i="0" baseline="0" dirty="0" smtClean="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dirty="0" smtClean="0"/>
              <a:t>O algoritmo aprende a escolher </a:t>
            </a:r>
            <a:r>
              <a:rPr lang="pt-BR" b="1" i="1" dirty="0" smtClean="0"/>
              <a:t>ações</a:t>
            </a:r>
            <a:r>
              <a:rPr lang="pt-BR" dirty="0" smtClean="0"/>
              <a:t> apenas interagindo com o </a:t>
            </a:r>
            <a:r>
              <a:rPr lang="pt-BR" b="1" i="1" dirty="0" smtClean="0"/>
              <a:t>ambiente</a:t>
            </a:r>
            <a:r>
              <a:rPr lang="pt-BR" dirty="0" smtClean="0"/>
              <a:t>.</a:t>
            </a:r>
            <a:endParaRPr lang="pt-BR" b="0" i="0" baseline="0" dirty="0" smtClean="0"/>
          </a:p>
          <a:p>
            <a:pPr marL="171450" indent="-171450">
              <a:buFont typeface="Arial" panose="020B0604020202020204" pitchFamily="34" charset="0"/>
              <a:buChar char="•"/>
            </a:pPr>
            <a:endParaRPr lang="pt-BR" b="0" i="0" baseline="0" dirty="0" smtClean="0"/>
          </a:p>
          <a:p>
            <a:pPr marL="171450" indent="-171450">
              <a:buFont typeface="Arial" panose="020B0604020202020204" pitchFamily="34" charset="0"/>
              <a:buChar char="•"/>
            </a:pPr>
            <a:r>
              <a:rPr lang="pt-BR" b="1" i="0" dirty="0" smtClean="0"/>
              <a:t>Problema da aprendizagem por reforço</a:t>
            </a:r>
            <a:r>
              <a:rPr lang="pt-BR" b="0" i="0" dirty="0" smtClean="0"/>
              <a:t>:</a:t>
            </a:r>
            <a:r>
              <a:rPr lang="pt-BR" b="0" i="0" baseline="0" dirty="0" smtClean="0"/>
              <a:t> </a:t>
            </a:r>
            <a:r>
              <a:rPr lang="pt-BR" b="0" i="0" dirty="0" smtClean="0"/>
              <a:t>Como escolher uma </a:t>
            </a:r>
            <a:r>
              <a:rPr lang="pt-BR" b="1" i="1" dirty="0" smtClean="0"/>
              <a:t>política</a:t>
            </a:r>
            <a:r>
              <a:rPr lang="pt-BR" b="0" i="0" dirty="0" smtClean="0"/>
              <a:t> de </a:t>
            </a:r>
            <a:r>
              <a:rPr lang="pt-BR" b="1" i="1" dirty="0" smtClean="0"/>
              <a:t>ações</a:t>
            </a:r>
            <a:r>
              <a:rPr lang="pt-BR" b="0" i="0" dirty="0" smtClean="0"/>
              <a:t> que maximize o</a:t>
            </a:r>
            <a:r>
              <a:rPr lang="pt-BR" b="0" i="0" baseline="0" dirty="0" smtClean="0"/>
              <a:t> </a:t>
            </a:r>
            <a:r>
              <a:rPr lang="pt-BR" b="0" i="0" dirty="0" smtClean="0"/>
              <a:t>total de </a:t>
            </a:r>
            <a:r>
              <a:rPr lang="pt-BR" b="1" i="1" dirty="0" smtClean="0"/>
              <a:t>recompensas</a:t>
            </a:r>
            <a:r>
              <a:rPr lang="pt-BR" b="0" i="0" dirty="0" smtClean="0"/>
              <a:t> recebidas pelo </a:t>
            </a:r>
            <a:r>
              <a:rPr lang="pt-BR" b="1" i="1" dirty="0" smtClean="0"/>
              <a:t>agente</a:t>
            </a:r>
            <a:r>
              <a:rPr lang="pt-BR" b="0" i="0" dirty="0" smtClean="0"/>
              <a:t>.</a:t>
            </a:r>
          </a:p>
          <a:p>
            <a:pPr marL="171450" indent="-171450">
              <a:buFont typeface="Arial" panose="020B0604020202020204" pitchFamily="34" charset="0"/>
              <a:buChar char="•"/>
            </a:pPr>
            <a:endParaRPr lang="pt-BR" b="0" i="0" dirty="0" smtClean="0"/>
          </a:p>
          <a:p>
            <a:pPr marL="171450" indent="-171450">
              <a:buFont typeface="Arial" panose="020B0604020202020204" pitchFamily="34" charset="0"/>
              <a:buChar char="•"/>
            </a:pPr>
            <a:r>
              <a:rPr lang="pt-BR" b="0" i="0" dirty="0" smtClean="0"/>
              <a:t>A </a:t>
            </a:r>
            <a:r>
              <a:rPr lang="pt-BR" b="1" i="0" dirty="0" smtClean="0"/>
              <a:t>política</a:t>
            </a:r>
            <a:r>
              <a:rPr lang="pt-BR" b="0" i="0" dirty="0" smtClean="0"/>
              <a:t> pode ser entendida como sendo</a:t>
            </a:r>
            <a:r>
              <a:rPr lang="pt-BR" b="0" i="0" baseline="0" dirty="0" smtClean="0"/>
              <a:t> a função que mapeia os </a:t>
            </a:r>
            <a:r>
              <a:rPr lang="pt-BR" b="1" i="1" baseline="0" dirty="0" smtClean="0"/>
              <a:t>estados</a:t>
            </a:r>
            <a:r>
              <a:rPr lang="pt-BR" b="0" i="0" baseline="0" dirty="0" smtClean="0"/>
              <a:t> do </a:t>
            </a:r>
            <a:r>
              <a:rPr lang="pt-BR" b="1" i="1" baseline="0" dirty="0" smtClean="0"/>
              <a:t>ambiente</a:t>
            </a:r>
            <a:r>
              <a:rPr lang="pt-BR" b="0" i="0" baseline="0" dirty="0" smtClean="0"/>
              <a:t> em </a:t>
            </a:r>
            <a:r>
              <a:rPr lang="pt-BR" b="1" i="1" baseline="0" dirty="0" smtClean="0"/>
              <a:t>ações</a:t>
            </a:r>
            <a:r>
              <a:rPr lang="pt-BR" b="0" i="0" baseline="0" dirty="0" smtClean="0"/>
              <a:t> que o </a:t>
            </a:r>
            <a:r>
              <a:rPr lang="pt-BR" b="1" i="1" baseline="0" dirty="0" smtClean="0"/>
              <a:t>agente</a:t>
            </a:r>
            <a:r>
              <a:rPr lang="pt-BR" b="0" i="0" baseline="0" dirty="0" smtClean="0"/>
              <a:t> deve tomar: ∏(s) = a.</a:t>
            </a:r>
          </a:p>
          <a:p>
            <a:pPr marL="171450" indent="-171450">
              <a:buFont typeface="Arial" panose="020B0604020202020204" pitchFamily="34" charset="0"/>
              <a:buChar char="•"/>
            </a:pPr>
            <a:endParaRPr lang="pt-BR" b="0" i="0" baseline="0" dirty="0" smtClean="0"/>
          </a:p>
          <a:p>
            <a:pPr marL="171450" indent="-171450">
              <a:buFont typeface="Arial" panose="020B0604020202020204" pitchFamily="34" charset="0"/>
              <a:buChar char="•"/>
            </a:pPr>
            <a:r>
              <a:rPr lang="pt-BR" b="1" dirty="0" smtClean="0"/>
              <a:t>Exemplos</a:t>
            </a:r>
            <a:r>
              <a:rPr lang="pt-BR" dirty="0" smtClean="0"/>
              <a:t>: </a:t>
            </a:r>
          </a:p>
          <a:p>
            <a:pPr marL="702156" lvl="0" indent="-316188" defTabSz="1686336">
              <a:buFont typeface="Arial" panose="020B0604020202020204" pitchFamily="34" charset="0"/>
              <a:buChar char="•"/>
              <a:defRPr/>
            </a:pPr>
            <a:r>
              <a:rPr lang="pt-BR" dirty="0" smtClean="0"/>
              <a:t>Técnica</a:t>
            </a:r>
            <a:r>
              <a:rPr lang="pt-BR" baseline="0" dirty="0" smtClean="0"/>
              <a:t> muito utilizada em jogos.</a:t>
            </a:r>
            <a:endParaRPr lang="pt-BR" dirty="0" smtClean="0"/>
          </a:p>
          <a:p>
            <a:pPr marL="702156" lvl="0" indent="-316188" defTabSz="1686336">
              <a:buFont typeface="Arial" panose="020B0604020202020204" pitchFamily="34" charset="0"/>
              <a:buChar char="•"/>
              <a:defRPr/>
            </a:pPr>
            <a:r>
              <a:rPr lang="pt-BR" dirty="0" smtClean="0"/>
              <a:t>Modulação e codificação adaptativas</a:t>
            </a:r>
          </a:p>
          <a:p>
            <a:pPr marL="1088125" lvl="0" indent="-316188" defTabSz="1686336">
              <a:buFont typeface="Arial" panose="020B0604020202020204" pitchFamily="34" charset="0"/>
              <a:buChar char="•"/>
              <a:defRPr/>
            </a:pPr>
            <a:r>
              <a:rPr lang="pt-BR" b="1" dirty="0" smtClean="0"/>
              <a:t>Estado</a:t>
            </a:r>
            <a:r>
              <a:rPr lang="pt-BR" dirty="0" smtClean="0"/>
              <a:t>:</a:t>
            </a:r>
            <a:r>
              <a:rPr lang="pt-BR" baseline="0" dirty="0" smtClean="0"/>
              <a:t> qualidade do canal (CQI) enviado pelo dispositivo móvel (podem haver vários outros estados, por exemplo </a:t>
            </a:r>
            <a:r>
              <a:rPr lang="pt-BR" baseline="0" dirty="0" err="1" smtClean="0"/>
              <a:t>QoS</a:t>
            </a:r>
            <a:r>
              <a:rPr lang="pt-BR" baseline="0" dirty="0" smtClean="0"/>
              <a:t>).</a:t>
            </a:r>
          </a:p>
          <a:p>
            <a:pPr marL="1088125" lvl="0" indent="-316188" defTabSz="1686336">
              <a:buFont typeface="Arial" panose="020B0604020202020204" pitchFamily="34" charset="0"/>
              <a:buChar char="•"/>
              <a:defRPr/>
            </a:pPr>
            <a:r>
              <a:rPr lang="pt-BR" b="1" baseline="0" dirty="0" smtClean="0"/>
              <a:t>Ação</a:t>
            </a:r>
            <a:r>
              <a:rPr lang="pt-BR" baseline="0" dirty="0" smtClean="0"/>
              <a:t>: modulação e taxa de código.</a:t>
            </a:r>
          </a:p>
          <a:p>
            <a:pPr marL="1088125" lvl="0" indent="-316188" defTabSz="1686336">
              <a:buFont typeface="Arial" panose="020B0604020202020204" pitchFamily="34" charset="0"/>
              <a:buChar char="•"/>
              <a:defRPr/>
            </a:pPr>
            <a:r>
              <a:rPr lang="pt-BR" b="1" baseline="0" dirty="0" smtClean="0"/>
              <a:t>Recompensa</a:t>
            </a:r>
            <a:r>
              <a:rPr lang="pt-BR" baseline="0" dirty="0" smtClean="0"/>
              <a:t>: uma medida baseado na taxa de erro de bloco (BLER) ou na eficiência espectral (i.e., no número de bits/s/Hz possível).</a:t>
            </a:r>
            <a:endParaRPr lang="pt-BR" dirty="0" smtClean="0"/>
          </a:p>
          <a:p>
            <a:pPr marL="702156" lvl="0" indent="-316188" defTabSz="1686336">
              <a:buFont typeface="Arial" panose="020B0604020202020204" pitchFamily="34" charset="0"/>
              <a:buChar char="•"/>
              <a:defRPr/>
            </a:pPr>
            <a:r>
              <a:rPr lang="pt-BR" dirty="0" smtClean="0"/>
              <a:t>Robô aspirador de pó que precisa aprender a limpar uma casa de forma ótima.</a:t>
            </a:r>
          </a:p>
          <a:p>
            <a:pPr marL="702156" lvl="0" indent="-316188" defTabSz="1686336">
              <a:buFont typeface="Arial" panose="020B0604020202020204" pitchFamily="34" charset="0"/>
              <a:buChar char="•"/>
              <a:defRPr/>
            </a:pPr>
            <a:r>
              <a:rPr lang="pt-BR" dirty="0" smtClean="0"/>
              <a:t>O programa </a:t>
            </a:r>
            <a:r>
              <a:rPr lang="pt-BR" dirty="0" err="1" smtClean="0"/>
              <a:t>AlphaGo</a:t>
            </a:r>
            <a:r>
              <a:rPr lang="pt-BR" dirty="0" smtClean="0"/>
              <a:t> da Google (</a:t>
            </a:r>
            <a:r>
              <a:rPr lang="pt-BR" dirty="0" err="1" smtClean="0"/>
              <a:t>DeepMind</a:t>
            </a:r>
            <a:r>
              <a:rPr lang="pt-BR" dirty="0" smtClean="0"/>
              <a:t>)</a:t>
            </a:r>
            <a:r>
              <a:rPr lang="pt-BR" baseline="0" dirty="0" smtClean="0"/>
              <a:t> utilizou aprendizado por reforço (Deep </a:t>
            </a:r>
            <a:r>
              <a:rPr lang="pt-BR" baseline="0" dirty="0" err="1" smtClean="0"/>
              <a:t>reinforcement</a:t>
            </a:r>
            <a:r>
              <a:rPr lang="pt-BR" baseline="0" dirty="0" smtClean="0"/>
              <a:t> </a:t>
            </a:r>
            <a:r>
              <a:rPr lang="pt-BR" baseline="0" dirty="0" err="1" smtClean="0"/>
              <a:t>learning</a:t>
            </a:r>
            <a:r>
              <a:rPr lang="pt-BR" baseline="0" dirty="0" smtClean="0"/>
              <a:t>) para aprender a jogar Go e derrotar o campeão mundial de Go.</a:t>
            </a:r>
          </a:p>
          <a:p>
            <a:pPr marL="702156" lvl="0" indent="-316188" defTabSz="1686336">
              <a:buFont typeface="Arial" panose="020B0604020202020204" pitchFamily="34" charset="0"/>
              <a:buChar char="•"/>
              <a:defRPr/>
            </a:pPr>
            <a:r>
              <a:rPr lang="pt-BR" baseline="0" dirty="0" smtClean="0"/>
              <a:t>Agente jogador de damas</a:t>
            </a:r>
          </a:p>
          <a:p>
            <a:pPr marL="1088125" lvl="0" indent="-316188" defTabSz="1686336">
              <a:buFont typeface="Arial" panose="020B0604020202020204" pitchFamily="34" charset="0"/>
              <a:buChar char="•"/>
              <a:defRPr/>
            </a:pPr>
            <a:r>
              <a:rPr lang="pt-BR" b="1" baseline="0" dirty="0" smtClean="0"/>
              <a:t>Estados</a:t>
            </a:r>
            <a:r>
              <a:rPr lang="pt-BR" baseline="0" dirty="0" smtClean="0"/>
              <a:t>: as diferentes configurações do tabuleiro.</a:t>
            </a:r>
          </a:p>
          <a:p>
            <a:pPr marL="1088125" lvl="0" indent="-316188" defTabSz="1686336">
              <a:buFont typeface="Arial" panose="020B0604020202020204" pitchFamily="34" charset="0"/>
              <a:buChar char="•"/>
              <a:defRPr/>
            </a:pPr>
            <a:r>
              <a:rPr lang="pt-BR" b="1" baseline="0" dirty="0" smtClean="0"/>
              <a:t>Ações</a:t>
            </a:r>
            <a:r>
              <a:rPr lang="pt-BR" baseline="0" dirty="0" smtClean="0"/>
              <a:t>: mover uma determinada peça.</a:t>
            </a:r>
          </a:p>
          <a:p>
            <a:pPr marL="1088125" lvl="0" indent="-316188" defTabSz="1686336">
              <a:buFont typeface="Arial" panose="020B0604020202020204" pitchFamily="34" charset="0"/>
              <a:buChar char="•"/>
              <a:defRPr/>
            </a:pPr>
            <a:r>
              <a:rPr lang="pt-BR" b="1" baseline="0" dirty="0" smtClean="0"/>
              <a:t>Recompensas</a:t>
            </a:r>
            <a:r>
              <a:rPr lang="pt-BR" baseline="0" dirty="0" smtClean="0"/>
              <a:t>: número de capturas de peças vs. número de perdas.</a:t>
            </a:r>
          </a:p>
          <a:p>
            <a:pPr marL="0" indent="0">
              <a:buFont typeface="Arial" panose="020B0604020202020204" pitchFamily="34" charset="0"/>
              <a:buNone/>
            </a:pPr>
            <a:endParaRPr lang="nl-BE" dirty="0" smtClean="0"/>
          </a:p>
          <a:p>
            <a:pPr marL="316188" indent="-316188">
              <a:buFont typeface="Arial" panose="020B0604020202020204" pitchFamily="34" charset="0"/>
              <a:buChar char="•"/>
            </a:pPr>
            <a:r>
              <a:rPr lang="pt-BR" dirty="0" smtClean="0"/>
              <a:t>Os algoritmos de aprendizado por reforço tentam encontrar a </a:t>
            </a:r>
            <a:r>
              <a:rPr lang="pt-BR" b="1" i="1" dirty="0" smtClean="0"/>
              <a:t>política</a:t>
            </a:r>
            <a:r>
              <a:rPr lang="pt-BR" dirty="0" smtClean="0"/>
              <a:t> que mapeia os </a:t>
            </a:r>
            <a:r>
              <a:rPr lang="pt-BR" b="1" i="1" dirty="0" smtClean="0"/>
              <a:t>estados</a:t>
            </a:r>
            <a:r>
              <a:rPr lang="pt-BR" dirty="0" smtClean="0"/>
              <a:t> do </a:t>
            </a:r>
            <a:r>
              <a:rPr lang="pt-BR" b="1" i="1" dirty="0" smtClean="0"/>
              <a:t>ambiente</a:t>
            </a:r>
            <a:r>
              <a:rPr lang="pt-BR" dirty="0" smtClean="0"/>
              <a:t> às </a:t>
            </a:r>
            <a:r>
              <a:rPr lang="pt-BR" b="1" i="1" dirty="0" smtClean="0"/>
              <a:t>ações</a:t>
            </a:r>
            <a:r>
              <a:rPr lang="pt-BR" dirty="0" smtClean="0"/>
              <a:t> que o </a:t>
            </a:r>
            <a:r>
              <a:rPr lang="pt-BR" b="1" i="1" dirty="0" smtClean="0"/>
              <a:t>agente</a:t>
            </a:r>
            <a:r>
              <a:rPr lang="pt-BR" dirty="0" smtClean="0"/>
              <a:t> deve ter nesses </a:t>
            </a:r>
            <a:r>
              <a:rPr lang="pt-BR" b="1" i="1" dirty="0" smtClean="0"/>
              <a:t>estados</a:t>
            </a:r>
            <a:r>
              <a:rPr lang="pt-BR" b="0" i="0" dirty="0" smtClean="0"/>
              <a:t>.</a:t>
            </a:r>
          </a:p>
          <a:p>
            <a:pPr marL="316188" indent="-316188">
              <a:buFont typeface="Arial" panose="020B0604020202020204" pitchFamily="34" charset="0"/>
              <a:buChar char="•"/>
            </a:pPr>
            <a:r>
              <a:rPr lang="pt-BR" b="0" i="0" dirty="0" smtClean="0"/>
              <a:t>Como um algoritmo de aprendizagem aprende a escolher ações apenas</a:t>
            </a:r>
            <a:r>
              <a:rPr lang="pt-BR" b="0" i="0" baseline="0" dirty="0" smtClean="0"/>
              <a:t> </a:t>
            </a:r>
            <a:r>
              <a:rPr lang="pt-BR" b="0" i="0" dirty="0" smtClean="0"/>
              <a:t>interagindo com o ambiente?</a:t>
            </a:r>
          </a:p>
          <a:p>
            <a:pPr marL="702156" lvl="0" indent="-316188">
              <a:buFont typeface="Arial" panose="020B0604020202020204" pitchFamily="34" charset="0"/>
              <a:buChar char="•"/>
            </a:pPr>
            <a:r>
              <a:rPr lang="pt-BR" b="0" i="0" dirty="0" smtClean="0"/>
              <a:t>Muitas vezes, é impraticável o uso de aprendizage</a:t>
            </a:r>
            <a:r>
              <a:rPr lang="pt-BR" b="0" i="0" baseline="0" dirty="0" smtClean="0"/>
              <a:t>m </a:t>
            </a:r>
            <a:r>
              <a:rPr lang="pt-BR" b="0" i="0" dirty="0" smtClean="0"/>
              <a:t>supervisionada</a:t>
            </a:r>
          </a:p>
          <a:p>
            <a:pPr marL="1088125" lvl="0" indent="-316188">
              <a:buFont typeface="Arial" panose="020B0604020202020204" pitchFamily="34" charset="0"/>
              <a:buChar char="•"/>
            </a:pPr>
            <a:r>
              <a:rPr lang="pt-BR" b="0" i="0" dirty="0" smtClean="0"/>
              <a:t>Como obter exemplos do comportamento correto e</a:t>
            </a:r>
            <a:r>
              <a:rPr lang="pt-BR" b="0" i="0" baseline="0" dirty="0" smtClean="0"/>
              <a:t> </a:t>
            </a:r>
            <a:r>
              <a:rPr lang="pt-BR" b="0" i="0" dirty="0" smtClean="0"/>
              <a:t>representativo para qualquer situação?</a:t>
            </a:r>
          </a:p>
          <a:p>
            <a:pPr marL="1088125" lvl="0" indent="-316188">
              <a:buFont typeface="Arial" panose="020B0604020202020204" pitchFamily="34" charset="0"/>
              <a:buChar char="•"/>
            </a:pPr>
            <a:r>
              <a:rPr lang="pt-BR" b="0" i="0" dirty="0" smtClean="0"/>
              <a:t>E se o agente for atuar em um ambiente desconhecido? </a:t>
            </a:r>
          </a:p>
          <a:p>
            <a:pPr marL="0" indent="0">
              <a:buFont typeface="Arial" panose="020B0604020202020204" pitchFamily="34" charset="0"/>
              <a:buNone/>
            </a:pPr>
            <a:endParaRPr lang="nl-BE" dirty="0"/>
          </a:p>
        </p:txBody>
      </p:sp>
      <p:sp>
        <p:nvSpPr>
          <p:cNvPr id="4" name="Slide Number Placeholder 3"/>
          <p:cNvSpPr>
            <a:spLocks noGrp="1"/>
          </p:cNvSpPr>
          <p:nvPr>
            <p:ph type="sldNum" sz="quarter" idx="10"/>
          </p:nvPr>
        </p:nvSpPr>
        <p:spPr/>
        <p:txBody>
          <a:bodyPr/>
          <a:lstStyle/>
          <a:p>
            <a:fld id="{6FC8D850-966F-45A6-8DE7-15B891E7D40D}" type="slidenum">
              <a:rPr lang="pt-BR" smtClean="0"/>
              <a:t>22</a:t>
            </a:fld>
            <a:endParaRPr lang="pt-BR"/>
          </a:p>
        </p:txBody>
      </p:sp>
    </p:spTree>
    <p:extLst>
      <p:ext uri="{BB962C8B-B14F-4D97-AF65-F5344CB8AC3E}">
        <p14:creationId xmlns:p14="http://schemas.microsoft.com/office/powerpoint/2010/main" val="128958697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686336" rtl="0" eaLnBrk="1" fontAlgn="auto" latinLnBrk="0" hangingPunct="1">
              <a:lnSpc>
                <a:spcPct val="100000"/>
              </a:lnSpc>
              <a:spcBef>
                <a:spcPts val="0"/>
              </a:spcBef>
              <a:spcAft>
                <a:spcPts val="0"/>
              </a:spcAft>
              <a:buClrTx/>
              <a:buSzTx/>
              <a:buFontTx/>
              <a:buNone/>
              <a:tabLst/>
              <a:defRPr/>
            </a:pPr>
            <a:r>
              <a:rPr lang="pt-BR" b="1" dirty="0" smtClean="0"/>
              <a:t>Deep Q-Learning</a:t>
            </a:r>
            <a:r>
              <a:rPr lang="pt-BR" dirty="0" smtClean="0"/>
              <a:t>: É a junção de Deep Learning com Q-Learning. As redes neurais profundas possibilitam que Q-Learning seja aplicado a problemas maiores.</a:t>
            </a:r>
          </a:p>
          <a:p>
            <a:pPr defTabSz="1686336">
              <a:defRPr/>
            </a:pPr>
            <a:endParaRPr lang="pt-BR" dirty="0" smtClean="0"/>
          </a:p>
          <a:p>
            <a:pPr defTabSz="1686336">
              <a:defRPr/>
            </a:pPr>
            <a:r>
              <a:rPr lang="pt-BR" dirty="0" smtClean="0"/>
              <a:t>Q-</a:t>
            </a:r>
            <a:r>
              <a:rPr lang="pt-BR" dirty="0" err="1" smtClean="0"/>
              <a:t>Table</a:t>
            </a:r>
            <a:r>
              <a:rPr lang="pt-BR" dirty="0" smtClean="0"/>
              <a:t> é apenas um nome sofisticado para uma tabela de pesquisa (</a:t>
            </a:r>
            <a:r>
              <a:rPr lang="pt-BR" dirty="0" err="1" smtClean="0"/>
              <a:t>lookup</a:t>
            </a:r>
            <a:r>
              <a:rPr lang="pt-BR" dirty="0" smtClean="0"/>
              <a:t> </a:t>
            </a:r>
            <a:r>
              <a:rPr lang="pt-BR" dirty="0" err="1" smtClean="0"/>
              <a:t>Table</a:t>
            </a:r>
            <a:r>
              <a:rPr lang="pt-BR" dirty="0" smtClean="0"/>
              <a:t>) simples, onde calculamos as recompensas futuras máximas esperadas para a ação em cada estado.</a:t>
            </a:r>
          </a:p>
          <a:p>
            <a:pPr defTabSz="1686336">
              <a:defRPr/>
            </a:pPr>
            <a:endParaRPr lang="pt-BR" dirty="0" smtClean="0"/>
          </a:p>
          <a:p>
            <a:pPr defTabSz="1686336">
              <a:defRPr/>
            </a:pPr>
            <a:r>
              <a:rPr lang="pt-BR" dirty="0" smtClean="0"/>
              <a:t>Cada posição na tabela Q será a recompensa futura máxima esperada que o agente receberá se executar essa ação nesse estado. Este é um processo iterativo, pois precisamos melhorar o Q-</a:t>
            </a:r>
            <a:r>
              <a:rPr lang="pt-BR" dirty="0" err="1" smtClean="0"/>
              <a:t>Table</a:t>
            </a:r>
            <a:r>
              <a:rPr lang="pt-BR" dirty="0" smtClean="0"/>
              <a:t> a cada iteração.</a:t>
            </a:r>
          </a:p>
          <a:p>
            <a:pPr defTabSz="1686336">
              <a:defRPr/>
            </a:pPr>
            <a:endParaRPr lang="en-US" dirty="0" smtClean="0"/>
          </a:p>
          <a:p>
            <a:pPr defTabSz="1686336">
              <a:defRPr/>
            </a:pPr>
            <a:r>
              <a:rPr lang="pt-BR" dirty="0" smtClean="0"/>
              <a:t>Uma função de valor Q mostra o quão</a:t>
            </a:r>
            <a:r>
              <a:rPr lang="pt-BR" baseline="0" dirty="0" smtClean="0"/>
              <a:t> boa</a:t>
            </a:r>
            <a:r>
              <a:rPr lang="pt-BR" dirty="0" smtClean="0"/>
              <a:t> uma determinada ação é, dado um estado, para um agente que segue uma determinada política.</a:t>
            </a:r>
            <a:endParaRPr lang="nl-BE" dirty="0" smtClean="0"/>
          </a:p>
          <a:p>
            <a:endParaRPr lang="nl-BE" dirty="0"/>
          </a:p>
        </p:txBody>
      </p:sp>
      <p:sp>
        <p:nvSpPr>
          <p:cNvPr id="4" name="Slide Number Placeholder 3"/>
          <p:cNvSpPr>
            <a:spLocks noGrp="1"/>
          </p:cNvSpPr>
          <p:nvPr>
            <p:ph type="sldNum" sz="quarter" idx="10"/>
          </p:nvPr>
        </p:nvSpPr>
        <p:spPr/>
        <p:txBody>
          <a:bodyPr/>
          <a:lstStyle/>
          <a:p>
            <a:fld id="{6FC8D850-966F-45A6-8DE7-15B891E7D40D}" type="slidenum">
              <a:rPr lang="pt-BR" smtClean="0"/>
              <a:t>23</a:t>
            </a:fld>
            <a:endParaRPr lang="pt-BR"/>
          </a:p>
        </p:txBody>
      </p:sp>
    </p:spTree>
    <p:extLst>
      <p:ext uri="{BB962C8B-B14F-4D97-AF65-F5344CB8AC3E}">
        <p14:creationId xmlns:p14="http://schemas.microsoft.com/office/powerpoint/2010/main" val="42431483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sz="1200" dirty="0" smtClean="0"/>
              <a:t>Composto por uma família de algoritmos para otimização global inspirada na evolução biológica.</a:t>
            </a:r>
          </a:p>
          <a:p>
            <a:endParaRPr lang="pt-BR" sz="120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dirty="0" smtClean="0"/>
              <a:t>Novos </a:t>
            </a:r>
            <a:r>
              <a:rPr lang="pt-BR" sz="1200" b="1" i="1" dirty="0" smtClean="0"/>
              <a:t>indivíduos</a:t>
            </a:r>
            <a:r>
              <a:rPr lang="pt-BR" sz="1200" dirty="0" smtClean="0"/>
              <a:t> com diferentes </a:t>
            </a:r>
            <a:r>
              <a:rPr lang="pt-BR" sz="1200" b="1" i="1" dirty="0" smtClean="0"/>
              <a:t>características</a:t>
            </a:r>
            <a:r>
              <a:rPr lang="pt-BR" sz="1200" dirty="0" smtClean="0"/>
              <a:t> (código genético)</a:t>
            </a:r>
            <a:r>
              <a:rPr lang="pt-BR" sz="1200" i="1" dirty="0" smtClean="0"/>
              <a:t>,</a:t>
            </a:r>
            <a:r>
              <a:rPr lang="pt-BR" sz="1200" b="1" i="1" dirty="0" smtClean="0"/>
              <a:t> </a:t>
            </a:r>
            <a:r>
              <a:rPr lang="pt-BR" sz="1200" dirty="0" smtClean="0"/>
              <a:t>pertencentes a uma </a:t>
            </a:r>
            <a:r>
              <a:rPr lang="pt-BR" sz="1200" b="1" i="1" dirty="0" smtClean="0"/>
              <a:t>população</a:t>
            </a:r>
            <a:r>
              <a:rPr lang="pt-BR" sz="1200" dirty="0" smtClean="0"/>
              <a:t>, são criados através de </a:t>
            </a:r>
            <a:r>
              <a:rPr lang="pt-BR" sz="1200" b="1" i="1" dirty="0" smtClean="0"/>
              <a:t>cruzamentos</a:t>
            </a:r>
            <a:r>
              <a:rPr lang="pt-BR" sz="1200" dirty="0" smtClean="0"/>
              <a:t> e </a:t>
            </a:r>
            <a:r>
              <a:rPr lang="pt-BR" sz="1200" b="1" dirty="0" smtClean="0"/>
              <a:t>mutações </a:t>
            </a:r>
            <a:r>
              <a:rPr lang="pt-BR" sz="1200" dirty="0" smtClean="0"/>
              <a:t>onde apenas os mais aptos são </a:t>
            </a:r>
            <a:r>
              <a:rPr lang="pt-BR" sz="1200" b="1" i="1" dirty="0" smtClean="0"/>
              <a:t>selecionados</a:t>
            </a:r>
            <a:r>
              <a:rPr lang="pt-BR" sz="1200" dirty="0" smtClean="0"/>
              <a:t> (</a:t>
            </a:r>
            <a:r>
              <a:rPr lang="pt-BR" sz="1200" b="1" i="1" dirty="0" smtClean="0"/>
              <a:t>seleção natural</a:t>
            </a:r>
            <a:r>
              <a:rPr lang="pt-BR" sz="1200" dirty="0" smtClean="0"/>
              <a:t>) e passam suas </a:t>
            </a:r>
            <a:r>
              <a:rPr lang="pt-BR" sz="1200" b="1" i="1" dirty="0" smtClean="0"/>
              <a:t>características</a:t>
            </a:r>
            <a:r>
              <a:rPr lang="pt-BR" sz="1200" dirty="0" smtClean="0"/>
              <a:t> para uma nova geração. Com isso a </a:t>
            </a:r>
            <a:r>
              <a:rPr lang="pt-BR" sz="1200" b="1" i="1" dirty="0" smtClean="0"/>
              <a:t>população</a:t>
            </a:r>
            <a:r>
              <a:rPr lang="pt-BR" sz="1200" dirty="0" smtClean="0"/>
              <a:t> se torna mais apta a cada geração.</a:t>
            </a:r>
          </a:p>
          <a:p>
            <a:endParaRPr lang="pt-BR" sz="1200" dirty="0" smtClean="0"/>
          </a:p>
          <a:p>
            <a:r>
              <a:rPr lang="pt-BR" sz="1200" dirty="0" smtClean="0"/>
              <a:t>No aprendizado evolutivo, um conjunto inicial de soluções candidatas (</a:t>
            </a:r>
            <a:r>
              <a:rPr lang="pt-BR" sz="1200" b="1" i="1" dirty="0" smtClean="0"/>
              <a:t>indivíduos</a:t>
            </a:r>
            <a:r>
              <a:rPr lang="pt-BR" sz="1200" dirty="0" smtClean="0"/>
              <a:t>) é gerado e atualizado iterativamente. Cada nova </a:t>
            </a:r>
            <a:r>
              <a:rPr lang="pt-BR" sz="1200" b="1" i="1" dirty="0" smtClean="0"/>
              <a:t>geração</a:t>
            </a:r>
            <a:r>
              <a:rPr lang="pt-BR" sz="1200" dirty="0" smtClean="0"/>
              <a:t> é produzida pela remoção de soluções menos desejadas e pela introdução de pequenas alterações aleatórias. Na terminologia biológica, uma população de soluções está sujeita a seleção natural e mutação. Como resultado, a população evoluirá gradualmente para aumentar a aptidão, neste caso a função de aptidão escolhida do algoritmo.</a:t>
            </a:r>
          </a:p>
          <a:p>
            <a:endParaRPr lang="pt-BR" sz="1200" dirty="0" smtClean="0"/>
          </a:p>
          <a:p>
            <a:r>
              <a:rPr lang="pt-BR" sz="1200" dirty="0" smtClean="0"/>
              <a:t>Tipo de aprendizagem utilizada para encontrar soluções aproximadas em problemas de otimização e busca.</a:t>
            </a:r>
            <a:endParaRPr lang="nl-BE" sz="1200" dirty="0"/>
          </a:p>
        </p:txBody>
      </p:sp>
      <p:sp>
        <p:nvSpPr>
          <p:cNvPr id="4" name="Slide Number Placeholder 3"/>
          <p:cNvSpPr>
            <a:spLocks noGrp="1"/>
          </p:cNvSpPr>
          <p:nvPr>
            <p:ph type="sldNum" sz="quarter" idx="10"/>
          </p:nvPr>
        </p:nvSpPr>
        <p:spPr/>
        <p:txBody>
          <a:bodyPr/>
          <a:lstStyle/>
          <a:p>
            <a:fld id="{6FC8D850-966F-45A6-8DE7-15B891E7D40D}" type="slidenum">
              <a:rPr lang="pt-BR" smtClean="0"/>
              <a:t>24</a:t>
            </a:fld>
            <a:endParaRPr lang="pt-BR"/>
          </a:p>
        </p:txBody>
      </p:sp>
    </p:spTree>
    <p:extLst>
      <p:ext uri="{BB962C8B-B14F-4D97-AF65-F5344CB8AC3E}">
        <p14:creationId xmlns:p14="http://schemas.microsoft.com/office/powerpoint/2010/main" val="169880042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16188" indent="-316188">
              <a:buFont typeface="Arial" panose="020B0604020202020204" pitchFamily="34" charset="0"/>
              <a:buChar char="•"/>
            </a:pPr>
            <a:r>
              <a:rPr lang="pt-BR" sz="1200" b="1" i="0" dirty="0" smtClean="0"/>
              <a:t>Algoritmos Genético</a:t>
            </a:r>
            <a:r>
              <a:rPr lang="pt-BR" sz="1200" dirty="0" smtClean="0"/>
              <a:t>: inspirados pelo processo de seleção natural. São</a:t>
            </a:r>
            <a:r>
              <a:rPr lang="pt-BR" sz="1200" baseline="0" dirty="0" smtClean="0"/>
              <a:t> p</a:t>
            </a:r>
            <a:r>
              <a:rPr lang="pt-BR" sz="1200" dirty="0" smtClean="0"/>
              <a:t>rojetados para encontrar, gerar ou selecionar uma heurística (algoritmo de busca parcial) que forneça</a:t>
            </a:r>
            <a:r>
              <a:rPr lang="pt-BR" sz="1200" baseline="0" dirty="0" smtClean="0"/>
              <a:t> </a:t>
            </a:r>
            <a:r>
              <a:rPr lang="pt-BR" sz="1200" dirty="0" smtClean="0"/>
              <a:t>uma solução suficientemente boa para um problema de otimização, especialmente com informações incompletas ou imperfeitas ou capacidade de computação limitada.</a:t>
            </a:r>
          </a:p>
          <a:p>
            <a:pPr marL="316188" indent="-316188">
              <a:buFont typeface="Arial" panose="020B0604020202020204" pitchFamily="34" charset="0"/>
              <a:buChar char="•"/>
            </a:pPr>
            <a:r>
              <a:rPr lang="pt-BR" sz="1200" b="1" dirty="0" smtClean="0"/>
              <a:t>Otimização por enxame de partículas</a:t>
            </a:r>
            <a:r>
              <a:rPr lang="pt-BR" sz="1200" dirty="0" smtClean="0"/>
              <a:t>: Inspirado no comportamento de cardumes de peixes e de bandos de pássaros.</a:t>
            </a:r>
            <a:r>
              <a:rPr lang="pt-BR" sz="1200" baseline="0" dirty="0" smtClean="0"/>
              <a:t> R</a:t>
            </a:r>
            <a:r>
              <a:rPr lang="pt-BR" sz="1200" dirty="0" smtClean="0"/>
              <a:t>esolve um problema de otimização ao ter uma </a:t>
            </a:r>
            <a:r>
              <a:rPr lang="pt-BR" sz="1200" b="1" i="1" dirty="0" smtClean="0"/>
              <a:t>população</a:t>
            </a:r>
            <a:r>
              <a:rPr lang="pt-BR" sz="1200" dirty="0" smtClean="0"/>
              <a:t> de soluções candidatas, denominadas </a:t>
            </a:r>
            <a:r>
              <a:rPr lang="pt-BR" sz="1200" b="1" i="1" dirty="0" smtClean="0"/>
              <a:t>partículas</a:t>
            </a:r>
            <a:r>
              <a:rPr lang="pt-BR" sz="1200" dirty="0" smtClean="0"/>
              <a:t>, e movê-las no </a:t>
            </a:r>
            <a:r>
              <a:rPr lang="pt-BR" sz="1200" b="1" i="1" dirty="0" smtClean="0"/>
              <a:t>espaço de busca </a:t>
            </a:r>
            <a:r>
              <a:rPr lang="pt-BR" sz="1200" b="0" i="0" dirty="0" smtClean="0"/>
              <a:t>sendo</a:t>
            </a:r>
            <a:r>
              <a:rPr lang="pt-BR" sz="1200" b="0" i="0" baseline="0" dirty="0" smtClean="0"/>
              <a:t> que existe cooperação entre as partículas</a:t>
            </a:r>
            <a:r>
              <a:rPr lang="pt-BR" sz="1200" dirty="0" smtClean="0"/>
              <a:t>.</a:t>
            </a:r>
          </a:p>
          <a:p>
            <a:pPr marL="773388" lvl="1" indent="-316188">
              <a:buFont typeface="Arial" panose="020B0604020202020204" pitchFamily="34" charset="0"/>
              <a:buChar char="•"/>
            </a:pPr>
            <a:r>
              <a:rPr lang="pt-BR" sz="1200" dirty="0" smtClean="0"/>
              <a:t>Analogia:</a:t>
            </a:r>
            <a:r>
              <a:rPr lang="pt-BR" sz="1200" baseline="0" dirty="0" smtClean="0"/>
              <a:t> Imagine que você e vários amigos, todos com rádios, estão tentando localizar o ponto mais baixo de um terreno. Vocês começam a percorrer o terreno e a reportar via rádio a posição atual e a elevação do terreno, até que através de cooperação vocês encontram o ponto mais baixo.</a:t>
            </a:r>
            <a:endParaRPr lang="pt-BR" sz="1200" dirty="0" smtClean="0"/>
          </a:p>
          <a:p>
            <a:pPr marL="316188" indent="-316188">
              <a:buFont typeface="Arial" panose="020B0604020202020204" pitchFamily="34" charset="0"/>
              <a:buChar char="•"/>
            </a:pPr>
            <a:r>
              <a:rPr lang="pt-BR" sz="1200" b="1" dirty="0" smtClean="0"/>
              <a:t>Otimização da colônia de formigas</a:t>
            </a:r>
            <a:r>
              <a:rPr lang="pt-BR" sz="1200" dirty="0" smtClean="0"/>
              <a:t>: É inspirado no comportamento das formigas ao saírem de sua colônia para encontrar comida. É uma técnica probabilística para resolver problemas computacionais que pode ser reduzida para encontrar bons caminhos através de grafos. </a:t>
            </a:r>
          </a:p>
          <a:p>
            <a:pPr marL="773388" lvl="1" indent="-316188">
              <a:buFont typeface="Arial" panose="020B0604020202020204" pitchFamily="34" charset="0"/>
              <a:buChar char="•"/>
            </a:pPr>
            <a:r>
              <a:rPr lang="pt-BR" sz="1200" dirty="0" smtClean="0"/>
              <a:t>As formigas ao procurarem por alimento deixam </a:t>
            </a:r>
            <a:r>
              <a:rPr lang="pt-BR" sz="1200" dirty="0" err="1" smtClean="0"/>
              <a:t>feromôni.os</a:t>
            </a:r>
            <a:r>
              <a:rPr lang="pt-BR" sz="1200" dirty="0" smtClean="0"/>
              <a:t> para que outras formigas possam segui-las</a:t>
            </a:r>
          </a:p>
        </p:txBody>
      </p:sp>
      <p:sp>
        <p:nvSpPr>
          <p:cNvPr id="4" name="Slide Number Placeholder 3"/>
          <p:cNvSpPr>
            <a:spLocks noGrp="1"/>
          </p:cNvSpPr>
          <p:nvPr>
            <p:ph type="sldNum" sz="quarter" idx="10"/>
          </p:nvPr>
        </p:nvSpPr>
        <p:spPr/>
        <p:txBody>
          <a:bodyPr/>
          <a:lstStyle/>
          <a:p>
            <a:fld id="{6FC8D850-966F-45A6-8DE7-15B891E7D40D}" type="slidenum">
              <a:rPr lang="pt-BR" smtClean="0"/>
              <a:t>25</a:t>
            </a:fld>
            <a:endParaRPr lang="pt-BR"/>
          </a:p>
        </p:txBody>
      </p:sp>
    </p:spTree>
    <p:extLst>
      <p:ext uri="{BB962C8B-B14F-4D97-AF65-F5344CB8AC3E}">
        <p14:creationId xmlns:p14="http://schemas.microsoft.com/office/powerpoint/2010/main" val="31359337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6FC8D850-966F-45A6-8DE7-15B891E7D40D}" type="slidenum">
              <a:rPr lang="pt-BR" smtClean="0"/>
              <a:t>29</a:t>
            </a:fld>
            <a:endParaRPr lang="pt-BR"/>
          </a:p>
        </p:txBody>
      </p:sp>
    </p:spTree>
    <p:extLst>
      <p:ext uri="{BB962C8B-B14F-4D97-AF65-F5344CB8AC3E}">
        <p14:creationId xmlns:p14="http://schemas.microsoft.com/office/powerpoint/2010/main" val="87560313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pt-BR" noProof="0" dirty="0" smtClean="0"/>
              <a:t>Alto nível: </a:t>
            </a:r>
            <a:r>
              <a:rPr lang="pt-BR" sz="1200" b="0" i="0" kern="1200" noProof="0" dirty="0" smtClean="0">
                <a:solidFill>
                  <a:schemeClr val="tx1"/>
                </a:solidFill>
                <a:effectLst/>
                <a:latin typeface="+mn-lt"/>
                <a:ea typeface="+mn-ea"/>
                <a:cs typeface="+mn-cs"/>
              </a:rPr>
              <a:t>longe do </a:t>
            </a:r>
            <a:r>
              <a:rPr lang="pt-BR" sz="1200" b="0" i="0" u="none" strike="noStrike" kern="1200" noProof="0" dirty="0" smtClean="0">
                <a:solidFill>
                  <a:schemeClr val="tx1"/>
                </a:solidFill>
                <a:effectLst/>
                <a:latin typeface="+mn-lt"/>
                <a:ea typeface="+mn-ea"/>
                <a:cs typeface="+mn-cs"/>
                <a:hlinkClick r:id="rId3" tooltip="Código de máquina"/>
              </a:rPr>
              <a:t>código de máquina</a:t>
            </a:r>
            <a:r>
              <a:rPr lang="pt-BR" sz="1200" b="0" i="0" kern="1200" noProof="0" dirty="0" smtClean="0">
                <a:solidFill>
                  <a:schemeClr val="tx1"/>
                </a:solidFill>
                <a:effectLst/>
                <a:latin typeface="+mn-lt"/>
                <a:ea typeface="+mn-ea"/>
                <a:cs typeface="+mn-cs"/>
              </a:rPr>
              <a:t> e mais próximo à </a:t>
            </a:r>
            <a:r>
              <a:rPr lang="pt-BR" sz="1200" b="0" i="0" u="none" strike="noStrike" kern="1200" noProof="0" dirty="0" smtClean="0">
                <a:solidFill>
                  <a:schemeClr val="tx1"/>
                </a:solidFill>
                <a:effectLst/>
                <a:latin typeface="+mn-lt"/>
                <a:ea typeface="+mn-ea"/>
                <a:cs typeface="+mn-cs"/>
                <a:hlinkClick r:id="rId4" tooltip="Linguagem humana"/>
              </a:rPr>
              <a:t>linguagem humana</a:t>
            </a:r>
            <a:r>
              <a:rPr lang="pt-BR" sz="1200" b="0" i="0" kern="1200" noProof="0" dirty="0" smtClean="0">
                <a:solidFill>
                  <a:schemeClr val="tx1"/>
                </a:solidFill>
                <a:effectLst/>
                <a:latin typeface="+mn-lt"/>
                <a:ea typeface="+mn-ea"/>
                <a:cs typeface="+mn-cs"/>
              </a:rPr>
              <a:t>. </a:t>
            </a:r>
          </a:p>
          <a:p>
            <a:pPr marL="171450" indent="-171450">
              <a:buFont typeface="Arial" panose="020B0604020202020204" pitchFamily="34" charset="0"/>
              <a:buChar char="•"/>
            </a:pPr>
            <a:r>
              <a:rPr lang="pt-BR" sz="1200" b="0" i="0" kern="1200" noProof="0" dirty="0" smtClean="0">
                <a:solidFill>
                  <a:schemeClr val="tx1"/>
                </a:solidFill>
                <a:effectLst/>
                <a:latin typeface="+mn-lt"/>
                <a:ea typeface="+mn-ea"/>
                <a:cs typeface="+mn-cs"/>
              </a:rPr>
              <a:t>Interpretada:</a:t>
            </a:r>
            <a:r>
              <a:rPr lang="pt-BR" sz="1200" b="0" i="0" kern="1200" baseline="0" noProof="0" dirty="0" smtClean="0">
                <a:solidFill>
                  <a:schemeClr val="tx1"/>
                </a:solidFill>
                <a:effectLst/>
                <a:latin typeface="+mn-lt"/>
                <a:ea typeface="+mn-ea"/>
                <a:cs typeface="+mn-cs"/>
              </a:rPr>
              <a:t> programa </a:t>
            </a:r>
            <a:r>
              <a:rPr lang="pt-BR" noProof="0" dirty="0" smtClean="0"/>
              <a:t>é interpretado/executado por</a:t>
            </a:r>
            <a:r>
              <a:rPr lang="pt-BR" baseline="0" noProof="0" dirty="0" smtClean="0"/>
              <a:t> um interpretador e em seguida </a:t>
            </a:r>
            <a:r>
              <a:rPr lang="pt-BR" noProof="0" dirty="0" smtClean="0"/>
              <a:t>é executado pelo sistema-operacional/processador. Linguagens interpretadas têm seus códigos fontes transformados em uma linguagem intermediária (específica de cada linguagem), que será interpretada pela máquina virtual da linguagem quando o programa for executado.</a:t>
            </a:r>
            <a:endParaRPr lang="pt-BR" sz="1200" b="0" i="0" kern="1200" baseline="0" noProof="0" dirty="0" smtClean="0">
              <a:solidFill>
                <a:schemeClr val="tx1"/>
              </a:solidFill>
              <a:effectLst/>
              <a:latin typeface="+mn-lt"/>
              <a:ea typeface="+mn-ea"/>
              <a:cs typeface="+mn-cs"/>
            </a:endParaRPr>
          </a:p>
          <a:p>
            <a:pPr marL="171450" indent="-171450">
              <a:buFont typeface="Arial" panose="020B0604020202020204" pitchFamily="34" charset="0"/>
              <a:buChar char="•"/>
            </a:pPr>
            <a:r>
              <a:rPr lang="pt-BR" sz="1200" b="0" i="0" kern="1200" baseline="0" noProof="0" dirty="0" smtClean="0">
                <a:solidFill>
                  <a:schemeClr val="tx1"/>
                </a:solidFill>
                <a:effectLst/>
                <a:latin typeface="+mn-lt"/>
                <a:ea typeface="+mn-ea"/>
                <a:cs typeface="+mn-cs"/>
              </a:rPr>
              <a:t>Script: que pode ser utilizada para automatizar pequenas tarefas, porem, python </a:t>
            </a:r>
            <a:r>
              <a:rPr lang="pt-BR" noProof="0" dirty="0" smtClean="0"/>
              <a:t>é</a:t>
            </a:r>
            <a:r>
              <a:rPr lang="pt-BR" sz="1200" b="0" i="0" kern="1200" baseline="0" noProof="0" dirty="0" smtClean="0">
                <a:solidFill>
                  <a:schemeClr val="tx1"/>
                </a:solidFill>
                <a:effectLst/>
                <a:latin typeface="+mn-lt"/>
                <a:ea typeface="+mn-ea"/>
                <a:cs typeface="+mn-cs"/>
              </a:rPr>
              <a:t> muito poderosa e vai além da linguagem de script</a:t>
            </a:r>
          </a:p>
          <a:p>
            <a:pPr marL="171450" indent="-171450">
              <a:buFont typeface="Arial" panose="020B0604020202020204" pitchFamily="34" charset="0"/>
              <a:buChar char="•"/>
            </a:pPr>
            <a:r>
              <a:rPr lang="pt-BR" sz="1200" b="0" i="0" kern="1200" baseline="0" noProof="0" dirty="0" smtClean="0">
                <a:solidFill>
                  <a:schemeClr val="tx1"/>
                </a:solidFill>
                <a:effectLst/>
                <a:latin typeface="+mn-lt"/>
                <a:ea typeface="+mn-ea"/>
                <a:cs typeface="+mn-cs"/>
              </a:rPr>
              <a:t>Python é tida como uma linguagem </a:t>
            </a:r>
            <a:r>
              <a:rPr lang="pt-BR" sz="1200" b="0" i="0" kern="1200" baseline="0" noProof="0" dirty="0" err="1" smtClean="0">
                <a:solidFill>
                  <a:schemeClr val="tx1"/>
                </a:solidFill>
                <a:effectLst/>
                <a:latin typeface="+mn-lt"/>
                <a:ea typeface="+mn-ea"/>
                <a:cs typeface="+mn-cs"/>
              </a:rPr>
              <a:t>multiparadigma</a:t>
            </a:r>
            <a:r>
              <a:rPr lang="pt-BR" sz="1200" b="0" i="0" kern="1200" baseline="0" noProof="0" dirty="0" smtClean="0">
                <a:solidFill>
                  <a:schemeClr val="tx1"/>
                </a:solidFill>
                <a:effectLst/>
                <a:latin typeface="+mn-lt"/>
                <a:ea typeface="+mn-ea"/>
                <a:cs typeface="+mn-cs"/>
              </a:rPr>
              <a:t>, um mesmo programa pode ser feito utilizando paradigmas diferentes ou um único programa pode ser criado utilizando mais de um paradigma de programação</a:t>
            </a:r>
          </a:p>
          <a:p>
            <a:pPr marL="628650" lvl="1" indent="-171450">
              <a:buFont typeface="Arial" panose="020B0604020202020204" pitchFamily="34" charset="0"/>
              <a:buChar char="•"/>
            </a:pPr>
            <a:r>
              <a:rPr lang="pt-BR" sz="1200" b="0" i="0" kern="1200" baseline="0" noProof="0" dirty="0" smtClean="0">
                <a:solidFill>
                  <a:schemeClr val="tx1"/>
                </a:solidFill>
                <a:effectLst/>
                <a:latin typeface="+mn-lt"/>
                <a:ea typeface="+mn-ea"/>
                <a:cs typeface="+mn-cs"/>
              </a:rPr>
              <a:t>Imperativa: comandos que dizem como o processador deve acessar e modificar dados armazenados em memoria. O programador diz </a:t>
            </a:r>
            <a:r>
              <a:rPr lang="pt-BR" sz="1200" b="1" i="0" kern="1200" baseline="0" noProof="0" dirty="0" smtClean="0">
                <a:solidFill>
                  <a:schemeClr val="tx1"/>
                </a:solidFill>
                <a:effectLst/>
                <a:latin typeface="+mn-lt"/>
                <a:ea typeface="+mn-ea"/>
                <a:cs typeface="+mn-cs"/>
              </a:rPr>
              <a:t>como</a:t>
            </a:r>
            <a:r>
              <a:rPr lang="pt-BR" sz="1200" b="0" i="0" kern="1200" baseline="0" noProof="0" dirty="0" smtClean="0">
                <a:solidFill>
                  <a:schemeClr val="tx1"/>
                </a:solidFill>
                <a:effectLst/>
                <a:latin typeface="+mn-lt"/>
                <a:ea typeface="+mn-ea"/>
                <a:cs typeface="+mn-cs"/>
              </a:rPr>
              <a:t> e </a:t>
            </a:r>
            <a:r>
              <a:rPr lang="pt-BR" sz="1200" b="1" i="0" kern="1200" baseline="0" noProof="0" dirty="0" smtClean="0">
                <a:solidFill>
                  <a:schemeClr val="tx1"/>
                </a:solidFill>
                <a:effectLst/>
                <a:latin typeface="+mn-lt"/>
                <a:ea typeface="+mn-ea"/>
                <a:cs typeface="+mn-cs"/>
              </a:rPr>
              <a:t>o que </a:t>
            </a:r>
            <a:r>
              <a:rPr lang="pt-BR" sz="1200" b="0" i="0" kern="1200" baseline="0" noProof="0" dirty="0" smtClean="0">
                <a:solidFill>
                  <a:schemeClr val="tx1"/>
                </a:solidFill>
                <a:effectLst/>
                <a:latin typeface="+mn-lt"/>
                <a:ea typeface="+mn-ea"/>
                <a:cs typeface="+mn-cs"/>
              </a:rPr>
              <a:t>um programa deve realizar.</a:t>
            </a:r>
          </a:p>
          <a:p>
            <a:pPr marL="628650" lvl="1" indent="-171450">
              <a:buFont typeface="Arial" panose="020B0604020202020204" pitchFamily="34" charset="0"/>
              <a:buChar char="•"/>
            </a:pPr>
            <a:r>
              <a:rPr lang="pt-BR" sz="1200" b="0" i="0" kern="1200" noProof="0" dirty="0" smtClean="0">
                <a:solidFill>
                  <a:schemeClr val="tx1"/>
                </a:solidFill>
                <a:effectLst/>
                <a:latin typeface="+mn-lt"/>
                <a:ea typeface="+mn-ea"/>
                <a:cs typeface="+mn-cs"/>
              </a:rPr>
              <a:t>Orientada a objetos: </a:t>
            </a:r>
            <a:r>
              <a:rPr lang="pt-BR" sz="1200" b="0" i="0" kern="1200" noProof="0" dirty="0" err="1" smtClean="0">
                <a:solidFill>
                  <a:schemeClr val="tx1"/>
                </a:solidFill>
                <a:effectLst/>
                <a:latin typeface="+mn-lt"/>
                <a:ea typeface="+mn-ea"/>
                <a:cs typeface="+mn-cs"/>
              </a:rPr>
              <a:t>sw</a:t>
            </a:r>
            <a:r>
              <a:rPr lang="pt-BR" sz="1200" b="0" i="0" kern="1200" noProof="0" dirty="0" smtClean="0">
                <a:solidFill>
                  <a:schemeClr val="tx1"/>
                </a:solidFill>
                <a:effectLst/>
                <a:latin typeface="+mn-lt"/>
                <a:ea typeface="+mn-ea"/>
                <a:cs typeface="+mn-cs"/>
              </a:rPr>
              <a:t> baseado na composição e interação entre diversos</a:t>
            </a:r>
            <a:r>
              <a:rPr lang="pt-BR" sz="1200" b="0" i="0" kern="1200" baseline="0" noProof="0" dirty="0" smtClean="0">
                <a:solidFill>
                  <a:schemeClr val="tx1"/>
                </a:solidFill>
                <a:effectLst/>
                <a:latin typeface="+mn-lt"/>
                <a:ea typeface="+mn-ea"/>
                <a:cs typeface="+mn-cs"/>
              </a:rPr>
              <a:t> </a:t>
            </a:r>
            <a:r>
              <a:rPr lang="pt-BR" sz="1200" b="0" i="0" kern="1200" noProof="0" dirty="0" smtClean="0">
                <a:solidFill>
                  <a:schemeClr val="tx1"/>
                </a:solidFill>
                <a:effectLst/>
                <a:latin typeface="+mn-lt"/>
                <a:ea typeface="+mn-ea"/>
                <a:cs typeface="+mn-cs"/>
              </a:rPr>
              <a:t>'objetos‘.</a:t>
            </a:r>
          </a:p>
          <a:p>
            <a:pPr marL="628650" lvl="1" indent="-171450">
              <a:buFont typeface="Arial" panose="020B0604020202020204" pitchFamily="34" charset="0"/>
              <a:buChar char="•"/>
            </a:pPr>
            <a:r>
              <a:rPr lang="pt-BR" noProof="0" dirty="0" smtClean="0"/>
              <a:t>Funcional: programação</a:t>
            </a:r>
            <a:r>
              <a:rPr lang="pt-BR" baseline="0" noProof="0" dirty="0" smtClean="0"/>
              <a:t> através de funções e métodos que são avaliados como se fossem funções matemáticas.</a:t>
            </a:r>
          </a:p>
          <a:p>
            <a:pPr marL="628650" lvl="1" indent="-171450">
              <a:buFont typeface="Arial" panose="020B0604020202020204" pitchFamily="34" charset="0"/>
              <a:buChar char="•"/>
            </a:pPr>
            <a:r>
              <a:rPr lang="pt-BR" baseline="0" noProof="0" dirty="0" smtClean="0"/>
              <a:t>Procedural: baseado no conceito de chamadas a procedimentos. Os Procedimentos</a:t>
            </a:r>
            <a:r>
              <a:rPr lang="pt-BR" baseline="0" noProof="0" smtClean="0"/>
              <a:t>, são também </a:t>
            </a:r>
            <a:r>
              <a:rPr lang="pt-BR" baseline="0" noProof="0" dirty="0" smtClean="0"/>
              <a:t>conhecidos como rotinas, </a:t>
            </a:r>
            <a:r>
              <a:rPr lang="pt-BR" baseline="0" noProof="0" dirty="0" err="1" smtClean="0"/>
              <a:t>subrotinas</a:t>
            </a:r>
            <a:r>
              <a:rPr lang="pt-BR" baseline="0" noProof="0" dirty="0" smtClean="0"/>
              <a:t>, métodos, ou funções</a:t>
            </a:r>
          </a:p>
          <a:p>
            <a:pPr marL="628650" lvl="1" indent="-171450">
              <a:buFont typeface="Arial" panose="020B0604020202020204" pitchFamily="34" charset="0"/>
              <a:buChar char="•"/>
            </a:pPr>
            <a:r>
              <a:rPr lang="pt-BR" noProof="0" dirty="0" smtClean="0"/>
              <a:t>Reflexão é a capacidade de um programa observar ou até mesmo modificar sua estrutura ou comportamento. </a:t>
            </a:r>
            <a:endParaRPr lang="pt-BR" noProof="0" dirty="0"/>
          </a:p>
        </p:txBody>
      </p:sp>
      <p:sp>
        <p:nvSpPr>
          <p:cNvPr id="4" name="Slide Number Placeholder 3"/>
          <p:cNvSpPr>
            <a:spLocks noGrp="1"/>
          </p:cNvSpPr>
          <p:nvPr>
            <p:ph type="sldNum" sz="quarter" idx="10"/>
          </p:nvPr>
        </p:nvSpPr>
        <p:spPr/>
        <p:txBody>
          <a:bodyPr/>
          <a:lstStyle/>
          <a:p>
            <a:fld id="{22C95BDF-3569-47B8-94AF-1B1E7FD31817}" type="slidenum">
              <a:rPr lang="pt-BR" smtClean="0"/>
              <a:t>30</a:t>
            </a:fld>
            <a:endParaRPr lang="pt-BR"/>
          </a:p>
        </p:txBody>
      </p:sp>
    </p:spTree>
    <p:extLst>
      <p:ext uri="{BB962C8B-B14F-4D97-AF65-F5344CB8AC3E}">
        <p14:creationId xmlns:p14="http://schemas.microsoft.com/office/powerpoint/2010/main" val="426728816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noProof="0" dirty="0" smtClean="0"/>
              <a:t>1 – Com uma taxa de crescimento constante, projeções</a:t>
            </a:r>
            <a:r>
              <a:rPr lang="pt-BR" baseline="0" noProof="0" dirty="0" smtClean="0"/>
              <a:t> mostram que Python será a linguagem mais utilizada em 2020, superando ate o </a:t>
            </a:r>
            <a:r>
              <a:rPr lang="pt-BR" baseline="0" noProof="0" dirty="0" err="1" smtClean="0"/>
              <a:t>JavaScript</a:t>
            </a:r>
            <a:r>
              <a:rPr lang="pt-BR" baseline="0" noProof="0" dirty="0" smtClean="0"/>
              <a:t>.</a:t>
            </a:r>
            <a:endParaRPr lang="pt-BR" noProof="0" dirty="0" smtClean="0"/>
          </a:p>
          <a:p>
            <a:r>
              <a:rPr lang="pt-BR" noProof="0" dirty="0" smtClean="0"/>
              <a:t>2 – Google,</a:t>
            </a:r>
            <a:r>
              <a:rPr lang="pt-BR" baseline="0" noProof="0" dirty="0" smtClean="0"/>
              <a:t> Uber, </a:t>
            </a:r>
            <a:r>
              <a:rPr lang="pt-BR" baseline="0" noProof="0" dirty="0" err="1" smtClean="0"/>
              <a:t>Netflix</a:t>
            </a:r>
            <a:r>
              <a:rPr lang="pt-BR" baseline="0" noProof="0" dirty="0" smtClean="0"/>
              <a:t>, </a:t>
            </a:r>
            <a:r>
              <a:rPr lang="pt-BR" baseline="0" noProof="0" dirty="0" err="1" smtClean="0"/>
              <a:t>Facebook</a:t>
            </a:r>
            <a:r>
              <a:rPr lang="pt-BR" baseline="0" noProof="0" dirty="0" smtClean="0"/>
              <a:t>, Instagram dentre varias outras utilizam python.</a:t>
            </a:r>
            <a:endParaRPr lang="pt-BR" noProof="0" dirty="0" smtClean="0"/>
          </a:p>
          <a:p>
            <a:r>
              <a:rPr lang="pt-BR" noProof="0" dirty="0" smtClean="0"/>
              <a:t>3 – Por</a:t>
            </a:r>
            <a:r>
              <a:rPr lang="pt-BR" baseline="0" noProof="0" dirty="0" smtClean="0"/>
              <a:t> exemplo, </a:t>
            </a:r>
            <a:r>
              <a:rPr lang="pt-BR" baseline="0" noProof="0" dirty="0" err="1" smtClean="0"/>
              <a:t>TensorFlow</a:t>
            </a:r>
            <a:r>
              <a:rPr lang="pt-BR" baseline="0" noProof="0" dirty="0" smtClean="0"/>
              <a:t>, que é um framework para </a:t>
            </a:r>
            <a:r>
              <a:rPr lang="pt-BR" baseline="0" noProof="0" dirty="0" err="1" smtClean="0"/>
              <a:t>machine</a:t>
            </a:r>
            <a:r>
              <a:rPr lang="pt-BR" baseline="0" noProof="0" dirty="0" smtClean="0"/>
              <a:t> </a:t>
            </a:r>
            <a:r>
              <a:rPr lang="pt-BR" baseline="0" noProof="0" dirty="0" err="1" smtClean="0"/>
              <a:t>learning</a:t>
            </a:r>
            <a:r>
              <a:rPr lang="pt-BR" baseline="0" noProof="0" dirty="0" smtClean="0"/>
              <a:t>, utiliza principalmente python</a:t>
            </a:r>
            <a:endParaRPr lang="pt-BR" noProof="0" dirty="0" smtClean="0"/>
          </a:p>
          <a:p>
            <a:r>
              <a:rPr lang="pt-BR" noProof="0" dirty="0" smtClean="0"/>
              <a:t>4 –</a:t>
            </a:r>
            <a:r>
              <a:rPr lang="pt-BR" baseline="0" noProof="0" dirty="0" smtClean="0"/>
              <a:t> Milhares de tutoriais, vídeos,  e temos o </a:t>
            </a:r>
            <a:r>
              <a:rPr lang="pt-BR" baseline="0" noProof="0" dirty="0" err="1" smtClean="0"/>
              <a:t>StackOverflow</a:t>
            </a:r>
            <a:r>
              <a:rPr lang="pt-BR" baseline="0" noProof="0" dirty="0" smtClean="0"/>
              <a:t> dando suporte para questões desde nível básico ate níveis avançadíssimos, existe ate uma versão de </a:t>
            </a:r>
            <a:r>
              <a:rPr lang="pt-BR" baseline="0" noProof="0" dirty="0" err="1" smtClean="0"/>
              <a:t>MineCraft</a:t>
            </a:r>
            <a:r>
              <a:rPr lang="pt-BR" baseline="0" noProof="0" dirty="0" smtClean="0"/>
              <a:t> que ensina como programar em python.</a:t>
            </a:r>
            <a:endParaRPr lang="pt-BR" noProof="0" dirty="0" smtClean="0"/>
          </a:p>
          <a:p>
            <a:r>
              <a:rPr lang="pt-BR" noProof="0" dirty="0" smtClean="0"/>
              <a:t>5 – Muitas plataformas</a:t>
            </a:r>
            <a:r>
              <a:rPr lang="pt-BR" baseline="0" noProof="0" dirty="0" smtClean="0"/>
              <a:t> que promovem o ensino de computação e eletrônica como </a:t>
            </a:r>
            <a:r>
              <a:rPr lang="pt-BR" baseline="0" noProof="0" dirty="0" err="1" smtClean="0"/>
              <a:t>Raspberry</a:t>
            </a:r>
            <a:r>
              <a:rPr lang="pt-BR" baseline="0" noProof="0" dirty="0" smtClean="0"/>
              <a:t> </a:t>
            </a:r>
            <a:r>
              <a:rPr lang="pt-BR" baseline="0" noProof="0" dirty="0" err="1" smtClean="0"/>
              <a:t>Pi</a:t>
            </a:r>
            <a:r>
              <a:rPr lang="pt-BR" baseline="0" noProof="0" dirty="0" smtClean="0"/>
              <a:t> e LEGO </a:t>
            </a:r>
            <a:r>
              <a:rPr lang="pt-BR" baseline="0" noProof="0" dirty="0" err="1" smtClean="0"/>
              <a:t>Mindstorms</a:t>
            </a:r>
            <a:r>
              <a:rPr lang="pt-BR" baseline="0" noProof="0" dirty="0" smtClean="0"/>
              <a:t> tem suas aplicações desenvolvidas em python.	</a:t>
            </a:r>
            <a:endParaRPr lang="pt-BR" noProof="0" dirty="0" smtClean="0"/>
          </a:p>
          <a:p>
            <a:r>
              <a:rPr lang="pt-BR" noProof="0" dirty="0" smtClean="0"/>
              <a:t>6 – Você pode criar e distribuir</a:t>
            </a:r>
            <a:r>
              <a:rPr lang="pt-BR" baseline="0" noProof="0" dirty="0" smtClean="0"/>
              <a:t> </a:t>
            </a:r>
            <a:r>
              <a:rPr lang="pt-BR" noProof="0" dirty="0" smtClean="0"/>
              <a:t>sua própria biblioteca,</a:t>
            </a:r>
            <a:r>
              <a:rPr lang="pt-BR" baseline="0" noProof="0" dirty="0" smtClean="0"/>
              <a:t> modificar/melhorar bibliotecas já existentes e uma grande suporte da comunidade </a:t>
            </a:r>
          </a:p>
          <a:p>
            <a:r>
              <a:rPr lang="pt-BR" baseline="0" noProof="0" dirty="0" smtClean="0"/>
              <a:t>7 – </a:t>
            </a:r>
            <a:r>
              <a:rPr lang="pt-BR" baseline="0" noProof="0" dirty="0" err="1" smtClean="0"/>
              <a:t>TensorFlow</a:t>
            </a:r>
            <a:r>
              <a:rPr lang="pt-BR" baseline="0" noProof="0" dirty="0" smtClean="0"/>
              <a:t>: </a:t>
            </a:r>
            <a:r>
              <a:rPr lang="pt-BR" baseline="0" noProof="0" dirty="0" err="1" smtClean="0"/>
              <a:t>Machine</a:t>
            </a:r>
            <a:r>
              <a:rPr lang="pt-BR" baseline="0" noProof="0" dirty="0" smtClean="0"/>
              <a:t> Learning, </a:t>
            </a:r>
            <a:r>
              <a:rPr lang="pt-BR" baseline="0" noProof="0" dirty="0" err="1" smtClean="0"/>
              <a:t>OpenCV</a:t>
            </a:r>
            <a:r>
              <a:rPr lang="pt-BR" baseline="0" noProof="0" dirty="0" smtClean="0"/>
              <a:t>: </a:t>
            </a:r>
            <a:r>
              <a:rPr lang="pt-BR" sz="1200" b="0" i="0" kern="1200" noProof="0" dirty="0" smtClean="0">
                <a:solidFill>
                  <a:schemeClr val="tx1"/>
                </a:solidFill>
                <a:effectLst/>
                <a:latin typeface="+mn-lt"/>
                <a:ea typeface="+mn-ea"/>
                <a:cs typeface="+mn-cs"/>
              </a:rPr>
              <a:t>visão computacional (reconhecimento facial, de movimentos, etc.)</a:t>
            </a:r>
            <a:r>
              <a:rPr lang="pt-BR" baseline="0" noProof="0" dirty="0" smtClean="0"/>
              <a:t>, </a:t>
            </a:r>
            <a:r>
              <a:rPr lang="pt-BR" baseline="0" noProof="0" dirty="0" err="1" smtClean="0"/>
              <a:t>Scrappy</a:t>
            </a:r>
            <a:r>
              <a:rPr lang="pt-BR" baseline="0" noProof="0" dirty="0" smtClean="0"/>
              <a:t>: Data Mining, </a:t>
            </a:r>
            <a:r>
              <a:rPr lang="pt-BR" sz="1200" b="0" i="0" kern="1200" noProof="0" dirty="0" err="1" smtClean="0">
                <a:solidFill>
                  <a:schemeClr val="tx1"/>
                </a:solidFill>
                <a:effectLst/>
                <a:latin typeface="+mn-lt"/>
                <a:ea typeface="+mn-ea"/>
                <a:cs typeface="+mn-cs"/>
              </a:rPr>
              <a:t>Ipython</a:t>
            </a:r>
            <a:r>
              <a:rPr lang="pt-BR" sz="1200" b="0" i="0" kern="1200" noProof="0" dirty="0" smtClean="0">
                <a:solidFill>
                  <a:schemeClr val="tx1"/>
                </a:solidFill>
                <a:effectLst/>
                <a:latin typeface="+mn-lt"/>
                <a:ea typeface="+mn-ea"/>
                <a:cs typeface="+mn-cs"/>
              </a:rPr>
              <a:t>:</a:t>
            </a:r>
            <a:r>
              <a:rPr lang="pt-BR" sz="1200" b="0" i="0" kern="1200" baseline="0" noProof="0" dirty="0" smtClean="0">
                <a:solidFill>
                  <a:schemeClr val="tx1"/>
                </a:solidFill>
                <a:effectLst/>
                <a:latin typeface="+mn-lt"/>
                <a:ea typeface="+mn-ea"/>
                <a:cs typeface="+mn-cs"/>
              </a:rPr>
              <a:t> execução de códigos python no web browser.</a:t>
            </a:r>
            <a:endParaRPr lang="pt-BR" baseline="0" noProof="0" dirty="0" smtClean="0"/>
          </a:p>
          <a:p>
            <a:endParaRPr lang="pt-BR" noProof="0" dirty="0"/>
          </a:p>
        </p:txBody>
      </p:sp>
      <p:sp>
        <p:nvSpPr>
          <p:cNvPr id="4" name="Slide Number Placeholder 3"/>
          <p:cNvSpPr>
            <a:spLocks noGrp="1"/>
          </p:cNvSpPr>
          <p:nvPr>
            <p:ph type="sldNum" sz="quarter" idx="10"/>
          </p:nvPr>
        </p:nvSpPr>
        <p:spPr/>
        <p:txBody>
          <a:bodyPr/>
          <a:lstStyle/>
          <a:p>
            <a:fld id="{22C95BDF-3569-47B8-94AF-1B1E7FD31817}" type="slidenum">
              <a:rPr lang="pt-BR" smtClean="0"/>
              <a:t>31</a:t>
            </a:fld>
            <a:endParaRPr lang="pt-BR"/>
          </a:p>
        </p:txBody>
      </p:sp>
    </p:spTree>
    <p:extLst>
      <p:ext uri="{BB962C8B-B14F-4D97-AF65-F5344CB8AC3E}">
        <p14:creationId xmlns:p14="http://schemas.microsoft.com/office/powerpoint/2010/main" val="394740031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10"/>
          </p:nvPr>
        </p:nvSpPr>
        <p:spPr/>
        <p:txBody>
          <a:bodyPr/>
          <a:lstStyle/>
          <a:p>
            <a:fld id="{22C95BDF-3569-47B8-94AF-1B1E7FD31817}" type="slidenum">
              <a:rPr lang="pt-BR" smtClean="0"/>
              <a:t>33</a:t>
            </a:fld>
            <a:endParaRPr lang="pt-BR"/>
          </a:p>
        </p:txBody>
      </p:sp>
    </p:spTree>
    <p:extLst>
      <p:ext uri="{BB962C8B-B14F-4D97-AF65-F5344CB8AC3E}">
        <p14:creationId xmlns:p14="http://schemas.microsoft.com/office/powerpoint/2010/main" val="42279941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a:p>
        </p:txBody>
      </p:sp>
      <p:sp>
        <p:nvSpPr>
          <p:cNvPr id="4" name="Slide Number Placeholder 3"/>
          <p:cNvSpPr>
            <a:spLocks noGrp="1"/>
          </p:cNvSpPr>
          <p:nvPr>
            <p:ph type="sldNum" sz="quarter" idx="10"/>
          </p:nvPr>
        </p:nvSpPr>
        <p:spPr/>
        <p:txBody>
          <a:bodyPr/>
          <a:lstStyle/>
          <a:p>
            <a:fld id="{6FC8D850-966F-45A6-8DE7-15B891E7D40D}" type="slidenum">
              <a:rPr lang="pt-BR" smtClean="0"/>
              <a:t>3</a:t>
            </a:fld>
            <a:endParaRPr lang="pt-BR"/>
          </a:p>
        </p:txBody>
      </p:sp>
    </p:spTree>
    <p:extLst>
      <p:ext uri="{BB962C8B-B14F-4D97-AF65-F5344CB8AC3E}">
        <p14:creationId xmlns:p14="http://schemas.microsoft.com/office/powerpoint/2010/main" val="191840747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p1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3" name="Google Shape;353;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6175449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g70582b999c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8" name="Google Shape;368;g70582b999c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3746708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70582b999c_0_2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sz="1050" dirty="0">
              <a:solidFill>
                <a:srgbClr val="222222"/>
              </a:solidFill>
              <a:highlight>
                <a:srgbClr val="FFFFFF"/>
              </a:highlight>
              <a:latin typeface="Arial"/>
              <a:ea typeface="Arial"/>
              <a:cs typeface="Arial"/>
              <a:sym typeface="Arial"/>
            </a:endParaRPr>
          </a:p>
        </p:txBody>
      </p:sp>
      <p:sp>
        <p:nvSpPr>
          <p:cNvPr id="382" name="Google Shape;382;g70582b999c_0_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9472751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38</a:t>
            </a:fld>
            <a:endParaRPr lang="pt-BR"/>
          </a:p>
        </p:txBody>
      </p:sp>
    </p:spTree>
    <p:extLst>
      <p:ext uri="{BB962C8B-B14F-4D97-AF65-F5344CB8AC3E}">
        <p14:creationId xmlns:p14="http://schemas.microsoft.com/office/powerpoint/2010/main" val="41991409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defTabSz="1686336">
              <a:defRPr/>
            </a:pPr>
            <a:r>
              <a:rPr lang="pt-BR" sz="2200" b="1" dirty="0" smtClean="0"/>
              <a:t>Referência</a:t>
            </a:r>
            <a:r>
              <a:rPr lang="pt-BR" sz="2200" dirty="0" smtClean="0"/>
              <a:t>:</a:t>
            </a:r>
          </a:p>
          <a:p>
            <a:pPr defTabSz="1686336">
              <a:defRPr/>
            </a:pPr>
            <a:r>
              <a:rPr lang="pt-BR" sz="2200" dirty="0" smtClean="0"/>
              <a:t>Matti </a:t>
            </a:r>
            <a:r>
              <a:rPr lang="pt-BR" sz="2200" dirty="0" err="1"/>
              <a:t>Latva-aho</a:t>
            </a:r>
            <a:r>
              <a:rPr lang="pt-BR" sz="2200" dirty="0"/>
              <a:t> ad </a:t>
            </a:r>
            <a:r>
              <a:rPr lang="pt-BR" sz="2200" dirty="0" err="1"/>
              <a:t>Kari</a:t>
            </a:r>
            <a:r>
              <a:rPr lang="pt-BR" sz="2200" dirty="0"/>
              <a:t> </a:t>
            </a:r>
            <a:r>
              <a:rPr lang="pt-BR" sz="2200" dirty="0" err="1"/>
              <a:t>Leppänen</a:t>
            </a:r>
            <a:r>
              <a:rPr lang="pt-BR" sz="2200" dirty="0"/>
              <a:t> (</a:t>
            </a:r>
            <a:r>
              <a:rPr lang="pt-BR" sz="2200" dirty="0" err="1"/>
              <a:t>editors</a:t>
            </a:r>
            <a:r>
              <a:rPr lang="pt-BR" sz="2200" dirty="0"/>
              <a:t>)</a:t>
            </a:r>
            <a:r>
              <a:rPr lang="en-US" dirty="0"/>
              <a:t>, KEY DRIVERS AND RESEARCH CHALLENGES FOR 6G UBIQUITOUS WIRELESS INTELLIGENCE, </a:t>
            </a:r>
            <a:r>
              <a:rPr lang="en-US" sz="2200" dirty="0"/>
              <a:t>6G Flagship, University of Oulu, </a:t>
            </a:r>
            <a:r>
              <a:rPr lang="en-US" sz="2200" dirty="0" smtClean="0"/>
              <a:t>Oulu,</a:t>
            </a:r>
            <a:r>
              <a:rPr lang="en-US" sz="2200" baseline="0" dirty="0" smtClean="0"/>
              <a:t> </a:t>
            </a:r>
            <a:r>
              <a:rPr lang="en-US" sz="2200" baseline="0" dirty="0" err="1" smtClean="0"/>
              <a:t>disponível</a:t>
            </a:r>
            <a:r>
              <a:rPr lang="en-US" sz="2200" baseline="0" dirty="0" smtClean="0"/>
              <a:t> online </a:t>
            </a:r>
            <a:r>
              <a:rPr lang="en-US" sz="2200" baseline="0" dirty="0" err="1" smtClean="0"/>
              <a:t>em</a:t>
            </a:r>
            <a:r>
              <a:rPr lang="en-US" sz="2200" baseline="0" dirty="0" smtClean="0"/>
              <a:t>: http://jultika.oulu.fi/files/isbn9789526223544.pdf</a:t>
            </a:r>
          </a:p>
          <a:p>
            <a:pPr defTabSz="1686336">
              <a:defRPr/>
            </a:pPr>
            <a:endParaRPr lang="en-US" sz="2200" baseline="0" dirty="0" smtClean="0"/>
          </a:p>
          <a:p>
            <a:pPr defTabSz="1686336">
              <a:defRPr/>
            </a:pPr>
            <a:endParaRPr lang="en-US" sz="2200" dirty="0"/>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4</a:t>
            </a:fld>
            <a:endParaRPr lang="pt-BR"/>
          </a:p>
        </p:txBody>
      </p:sp>
    </p:spTree>
    <p:extLst>
      <p:ext uri="{BB962C8B-B14F-4D97-AF65-F5344CB8AC3E}">
        <p14:creationId xmlns:p14="http://schemas.microsoft.com/office/powerpoint/2010/main" val="34046775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316188" indent="-316188" defTabSz="1686336">
              <a:buFont typeface="Arial" panose="020B0604020202020204" pitchFamily="34" charset="0"/>
              <a:buChar char="•"/>
              <a:defRPr/>
            </a:pPr>
            <a:r>
              <a:rPr lang="pt-BR" dirty="0"/>
              <a:t>A ideia de construir uma máquina pensante ou uma criatura artificial que imitasse as habilidades humanas é muito antiga</a:t>
            </a:r>
            <a:r>
              <a:rPr lang="pt-BR" sz="2200" dirty="0"/>
              <a:t>, remontando à Grécia antiga.</a:t>
            </a:r>
            <a:endParaRPr lang="pt-BR" dirty="0"/>
          </a:p>
          <a:p>
            <a:pPr marL="316188" indent="-316188">
              <a:buFont typeface="Arial" panose="020B0604020202020204" pitchFamily="34" charset="0"/>
              <a:buChar char="•"/>
            </a:pPr>
            <a:r>
              <a:rPr lang="pt-BR" dirty="0"/>
              <a:t>Na mitologia grega, Talos, era um autômato (máquinas </a:t>
            </a:r>
            <a:r>
              <a:rPr lang="pt-BR" sz="2200" dirty="0"/>
              <a:t>que realizam ações que lembram humanos ou animais</a:t>
            </a:r>
            <a:r>
              <a:rPr lang="pt-BR" dirty="0"/>
              <a:t>) criado para proteger a princesa Europa de Creta.</a:t>
            </a:r>
          </a:p>
          <a:p>
            <a:pPr marL="316188" indent="-316188" defTabSz="1686336">
              <a:buFont typeface="Arial" panose="020B0604020202020204" pitchFamily="34" charset="0"/>
              <a:buChar char="•"/>
              <a:defRPr/>
            </a:pPr>
            <a:r>
              <a:rPr lang="pt-BR" dirty="0"/>
              <a:t>A ideia de IA como a conhecemos hoje </a:t>
            </a:r>
            <a:r>
              <a:rPr lang="pt-BR" sz="2200" dirty="0"/>
              <a:t>só foi possível após o surgimento dos computadores modernos, ou seja, após a Segunda Guerra Mundial.</a:t>
            </a:r>
          </a:p>
          <a:p>
            <a:pPr marL="316188" indent="-316188" defTabSz="1686336">
              <a:buFont typeface="Arial" panose="020B0604020202020204" pitchFamily="34" charset="0"/>
              <a:buChar char="•"/>
              <a:defRPr/>
            </a:pPr>
            <a:r>
              <a:rPr lang="en-US" dirty="0"/>
              <a:t>A </a:t>
            </a:r>
            <a:r>
              <a:rPr lang="en-US" dirty="0" err="1"/>
              <a:t>área</a:t>
            </a:r>
            <a:r>
              <a:rPr lang="en-US" dirty="0"/>
              <a:t> de </a:t>
            </a:r>
            <a:r>
              <a:rPr lang="en-US" dirty="0" err="1"/>
              <a:t>pesquisa</a:t>
            </a:r>
            <a:r>
              <a:rPr lang="en-US" dirty="0"/>
              <a:t> </a:t>
            </a:r>
            <a:r>
              <a:rPr lang="en-US" dirty="0" err="1"/>
              <a:t>em</a:t>
            </a:r>
            <a:r>
              <a:rPr lang="en-US" dirty="0"/>
              <a:t> IA </a:t>
            </a:r>
            <a:r>
              <a:rPr lang="en-US" dirty="0" err="1"/>
              <a:t>surgiu</a:t>
            </a:r>
            <a:r>
              <a:rPr lang="en-US" dirty="0"/>
              <a:t> </a:t>
            </a:r>
            <a:r>
              <a:rPr lang="en-US" dirty="0" err="1"/>
              <a:t>em</a:t>
            </a:r>
            <a:r>
              <a:rPr lang="en-US" dirty="0"/>
              <a:t> 1956 </a:t>
            </a:r>
            <a:r>
              <a:rPr lang="en-US" dirty="0" err="1"/>
              <a:t>em</a:t>
            </a:r>
            <a:r>
              <a:rPr lang="en-US" dirty="0"/>
              <a:t> um workshop no Dartmouth College </a:t>
            </a:r>
            <a:r>
              <a:rPr lang="en-US" dirty="0" err="1"/>
              <a:t>nos</a:t>
            </a:r>
            <a:r>
              <a:rPr lang="en-US" dirty="0"/>
              <a:t> EUA </a:t>
            </a:r>
            <a:r>
              <a:rPr lang="en-US" dirty="0" err="1"/>
              <a:t>onde</a:t>
            </a:r>
            <a:r>
              <a:rPr lang="en-US" dirty="0"/>
              <a:t> o </a:t>
            </a:r>
            <a:r>
              <a:rPr lang="en-US" dirty="0" err="1"/>
              <a:t>termo</a:t>
            </a:r>
            <a:r>
              <a:rPr lang="en-US" dirty="0"/>
              <a:t> IA </a:t>
            </a:r>
            <a:r>
              <a:rPr lang="en-US" dirty="0" err="1"/>
              <a:t>foi</a:t>
            </a:r>
            <a:r>
              <a:rPr lang="en-US" dirty="0"/>
              <a:t> </a:t>
            </a:r>
            <a:r>
              <a:rPr lang="pt-BR" dirty="0"/>
              <a:t>cunhado</a:t>
            </a:r>
            <a:r>
              <a:rPr lang="en-US" dirty="0"/>
              <a:t> por John McCarthy.</a:t>
            </a:r>
            <a:endParaRPr lang="pt-BR" dirty="0"/>
          </a:p>
          <a:p>
            <a:pPr marL="316188" indent="-316188">
              <a:buFont typeface="Arial" panose="020B0604020202020204" pitchFamily="34" charset="0"/>
              <a:buChar char="•"/>
            </a:pPr>
            <a:r>
              <a:rPr lang="pt-BR" sz="2200" dirty="0"/>
              <a:t>IA tem como objetivo criar máquinas que </a:t>
            </a:r>
            <a:r>
              <a:rPr lang="pt-BR" sz="2200" i="1" dirty="0"/>
              <a:t>imitem</a:t>
            </a:r>
            <a:r>
              <a:rPr lang="pt-BR" sz="2200" dirty="0"/>
              <a:t> nossa capacidade mental para uma determinada tarefa. Porém, esta </a:t>
            </a:r>
            <a:r>
              <a:rPr lang="pt-BR" sz="2200" i="1" dirty="0"/>
              <a:t>imitação</a:t>
            </a:r>
            <a:r>
              <a:rPr lang="pt-BR" sz="2200" dirty="0"/>
              <a:t> não será perfeita dado que somos construídos de matéria viva e até o momento não fomos capazes de criar nada semelhante ao nosso cérebro. Essa imitação é, portanto, apenas uma aproximação. É por isso que em IA fala-se da criação de máquinas que são modelos de nossa capacidade de aprender, raciocinar, enxergar, falar, etc.</a:t>
            </a:r>
          </a:p>
          <a:p>
            <a:pPr marL="316188" indent="-316188">
              <a:buFont typeface="Arial" panose="020B0604020202020204" pitchFamily="34" charset="0"/>
              <a:buChar char="•"/>
            </a:pPr>
            <a:endParaRPr lang="pt-BR" sz="2200" dirty="0"/>
          </a:p>
          <a:p>
            <a:pPr marL="316188" indent="-316188">
              <a:buFont typeface="Arial" panose="020B0604020202020204" pitchFamily="34" charset="0"/>
              <a:buChar char="•"/>
            </a:pPr>
            <a:r>
              <a:rPr lang="pt-BR" sz="2200" dirty="0"/>
              <a:t>Embora o GPS fosse capaz de resolver problemas simples, como o problema das </a:t>
            </a:r>
            <a:r>
              <a:rPr lang="pt-BR" sz="2200" dirty="0">
                <a:hlinkClick r:id="rId3" tooltip="Torre de Hanói"/>
              </a:rPr>
              <a:t>torres de Hanói</a:t>
            </a:r>
            <a:r>
              <a:rPr lang="pt-BR" sz="2200" dirty="0"/>
              <a:t> que poderia ser </a:t>
            </a:r>
            <a:r>
              <a:rPr lang="pt-BR" sz="2200" i="1" dirty="0"/>
              <a:t>suficientemente formalizado</a:t>
            </a:r>
            <a:r>
              <a:rPr lang="pt-BR" sz="2200" dirty="0"/>
              <a:t>, ele não poderia resolver todos os problemas do mundo real, porque a busca facilmente se perderia em uma explosão </a:t>
            </a:r>
            <a:r>
              <a:rPr lang="pt-BR" sz="2200" dirty="0">
                <a:hlinkClick r:id="rId4" tooltip="Combinatória"/>
              </a:rPr>
              <a:t>combinatória</a:t>
            </a:r>
            <a:r>
              <a:rPr lang="pt-BR" sz="2200" dirty="0"/>
              <a:t> de estados intermediários. </a:t>
            </a:r>
            <a:r>
              <a:rPr lang="pt-BR" sz="2200" b="1" dirty="0"/>
              <a:t>Problemas que podem ser formalizados</a:t>
            </a:r>
            <a:r>
              <a:rPr lang="pt-BR" sz="2200" dirty="0"/>
              <a:t>.</a:t>
            </a:r>
          </a:p>
          <a:p>
            <a:endParaRPr lang="en-US" sz="2200" b="1" dirty="0"/>
          </a:p>
          <a:p>
            <a:endParaRPr lang="en-US" sz="2200" b="1" dirty="0"/>
          </a:p>
          <a:p>
            <a:r>
              <a:rPr lang="en-US" sz="2200" b="1" dirty="0"/>
              <a:t>Artificial Intelligence (AI) - </a:t>
            </a:r>
            <a:r>
              <a:rPr lang="en-US" sz="2200" dirty="0"/>
              <a:t>the broad discipline of creating intelligent machines.</a:t>
            </a:r>
          </a:p>
          <a:p>
            <a:r>
              <a:rPr lang="en-US" sz="2200" b="1" dirty="0"/>
              <a:t>Machine Learning (ML) - </a:t>
            </a:r>
            <a:r>
              <a:rPr lang="en-US" sz="2200" dirty="0"/>
              <a:t>refers to systems that can learn from experience.</a:t>
            </a:r>
          </a:p>
          <a:p>
            <a:endParaRPr lang="en-US" sz="2200" dirty="0"/>
          </a:p>
          <a:p>
            <a:r>
              <a:rPr lang="en-US" sz="2200" b="1" dirty="0"/>
              <a:t>Difference</a:t>
            </a:r>
            <a:r>
              <a:rPr lang="en-US" sz="2200" dirty="0"/>
              <a:t>: Artificial Intelligence is the broader concept of machines being able to carry out tasks in a way that we would consider “smart”.</a:t>
            </a:r>
          </a:p>
          <a:p>
            <a:r>
              <a:rPr lang="en-US" sz="2200" dirty="0"/>
              <a:t>And, Machine Learning is a current application of AI based around the idea that we should really just be able to give machines access to data and let them learn for themselves.</a:t>
            </a:r>
          </a:p>
          <a:p>
            <a:endParaRPr lang="en-US" sz="2200" dirty="0"/>
          </a:p>
          <a:p>
            <a:pPr defTabSz="1686336">
              <a:defRPr/>
            </a:pPr>
            <a:r>
              <a:rPr lang="en-US" sz="2200" dirty="0"/>
              <a:t>In </a:t>
            </a:r>
            <a:r>
              <a:rPr lang="en-US" sz="2200" b="1" i="1" dirty="0"/>
              <a:t>Machine learning</a:t>
            </a:r>
            <a:r>
              <a:rPr lang="en-US" sz="2200" dirty="0"/>
              <a:t>, algorithms acquire the knowledge or skill through experience. Machine learning relies on big data sets to remind the data to find common patterns.</a:t>
            </a:r>
          </a:p>
          <a:p>
            <a:endParaRPr lang="en-US" sz="2200" dirty="0"/>
          </a:p>
          <a:p>
            <a:r>
              <a:rPr lang="en-US" sz="2200" dirty="0"/>
              <a:t>In summary, machine learning uses the experience to look for the pattern it learned. AI uses the experience to acquire knowledge/skill and also how to apply that knowledge for new environments.</a:t>
            </a:r>
          </a:p>
          <a:p>
            <a:endParaRPr lang="pt-BR" dirty="0"/>
          </a:p>
          <a:p>
            <a:pPr rtl="0"/>
            <a:r>
              <a:rPr lang="en-US" sz="2200" dirty="0"/>
              <a:t>First of all, </a:t>
            </a:r>
            <a:r>
              <a:rPr lang="en-US" sz="2200" b="1" dirty="0"/>
              <a:t>leave the terms artificial and machine aside</a:t>
            </a:r>
            <a:r>
              <a:rPr lang="en-US" sz="2200" dirty="0"/>
              <a:t>. We will try to understand the words intelligence and learning one-by-one. Think of how one can solve a given (mathematical and not real life) problem. There are two possibilities - </a:t>
            </a:r>
            <a:r>
              <a:rPr lang="en-US" sz="2200" i="1" dirty="0"/>
              <a:t>either</a:t>
            </a:r>
          </a:p>
          <a:p>
            <a:pPr rtl="0"/>
            <a:endParaRPr lang="en-US" sz="2200" dirty="0"/>
          </a:p>
          <a:p>
            <a:r>
              <a:rPr lang="en-US" sz="2200" dirty="0"/>
              <a:t>Method 1: he/she/it has solved such a problem before and has </a:t>
            </a:r>
            <a:r>
              <a:rPr lang="en-US" sz="2200" b="1" i="1" dirty="0"/>
              <a:t>learned</a:t>
            </a:r>
            <a:r>
              <a:rPr lang="en-US" sz="2200" dirty="0"/>
              <a:t> how to solve such problems </a:t>
            </a:r>
            <a:r>
              <a:rPr lang="en-US" sz="2200" i="1" dirty="0"/>
              <a:t>or</a:t>
            </a:r>
          </a:p>
          <a:p>
            <a:endParaRPr lang="en-US" sz="2200" dirty="0"/>
          </a:p>
          <a:p>
            <a:r>
              <a:rPr lang="en-US" sz="2200" dirty="0"/>
              <a:t>Method 2: (it is first time he/she/it faced this type of problem and)</a:t>
            </a:r>
            <a:r>
              <a:rPr lang="en-US" sz="2200" i="1" dirty="0"/>
              <a:t> </a:t>
            </a:r>
            <a:r>
              <a:rPr lang="en-US" sz="2200" dirty="0"/>
              <a:t>he/she/it is </a:t>
            </a:r>
            <a:r>
              <a:rPr lang="en-US" sz="2200" b="1" i="1" dirty="0"/>
              <a:t>actually intelligent</a:t>
            </a:r>
            <a:r>
              <a:rPr lang="en-US" sz="2200" dirty="0"/>
              <a:t> to think of possibilities of how to solve the problem based on what he/she/it </a:t>
            </a:r>
            <a:r>
              <a:rPr lang="en-US" sz="2200" b="1" i="1" dirty="0"/>
              <a:t>knows</a:t>
            </a:r>
            <a:r>
              <a:rPr lang="en-US" sz="2200" dirty="0"/>
              <a:t>, right?</a:t>
            </a:r>
          </a:p>
          <a:p>
            <a:pPr rtl="0"/>
            <a:endParaRPr lang="en-US" sz="2200" dirty="0"/>
          </a:p>
          <a:p>
            <a:pPr rtl="0"/>
            <a:r>
              <a:rPr lang="en-US" sz="2200" dirty="0"/>
              <a:t>The former is called </a:t>
            </a:r>
            <a:r>
              <a:rPr lang="en-US" sz="2200" b="1" dirty="0"/>
              <a:t>learning </a:t>
            </a:r>
            <a:r>
              <a:rPr lang="en-US" sz="2200" dirty="0"/>
              <a:t>and the latter is called </a:t>
            </a:r>
            <a:r>
              <a:rPr lang="en-US" sz="2200" b="1" dirty="0"/>
              <a:t>knowledge</a:t>
            </a:r>
            <a:r>
              <a:rPr lang="en-US" sz="2200" dirty="0"/>
              <a:t> (along with intelligence). So, in short, to solve a problem, one needs either of these two. Hence, </a:t>
            </a:r>
            <a:r>
              <a:rPr lang="en-US" sz="2200" b="1" dirty="0"/>
              <a:t>learning is a part of intelligence</a:t>
            </a:r>
            <a:r>
              <a:rPr lang="en-US" sz="2200" dirty="0"/>
              <a:t>. The latter here, which describes knowledge can’t be achieved in machines and you know the reason for this.</a:t>
            </a:r>
          </a:p>
          <a:p>
            <a:pPr rtl="0"/>
            <a:endParaRPr lang="en-US" sz="2200" dirty="0"/>
          </a:p>
          <a:p>
            <a:pPr rtl="0"/>
            <a:r>
              <a:rPr lang="en-US" sz="2200" i="1" dirty="0"/>
              <a:t>AI is a bigger concept to create intelligent machines that can simulate human thinking capability and behavior, whereas, machine learning is an application or subset of AI that allows machines to learn from data without being programmed explicitly.</a:t>
            </a:r>
            <a:endParaRPr lang="en-US" sz="2200" dirty="0"/>
          </a:p>
          <a:p>
            <a:endParaRPr lang="pt-BR" dirty="0" smtClean="0"/>
          </a:p>
          <a:p>
            <a:r>
              <a:rPr lang="pt-BR" dirty="0" err="1" smtClean="0"/>
              <a:t>Codebreaker</a:t>
            </a:r>
            <a:r>
              <a:rPr lang="pt-BR" dirty="0" smtClean="0"/>
              <a:t>: alguém que decodifica mensagens </a:t>
            </a:r>
            <a:r>
              <a:rPr lang="pt-BR" dirty="0" err="1" smtClean="0"/>
              <a:t>encriptadas</a:t>
            </a:r>
            <a:r>
              <a:rPr lang="pt-BR" dirty="0" smtClean="0"/>
              <a:t> sem a chave de criptografia.</a:t>
            </a:r>
            <a:endParaRPr lang="pt-BR" dirty="0"/>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5</a:t>
            </a:fld>
            <a:endParaRPr lang="pt-BR"/>
          </a:p>
        </p:txBody>
      </p:sp>
    </p:spTree>
    <p:extLst>
      <p:ext uri="{BB962C8B-B14F-4D97-AF65-F5344CB8AC3E}">
        <p14:creationId xmlns:p14="http://schemas.microsoft.com/office/powerpoint/2010/main" val="1096797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316188" indent="-316188" defTabSz="1686336">
              <a:buFont typeface="Arial" panose="020B0604020202020204" pitchFamily="34" charset="0"/>
              <a:buChar char="•"/>
              <a:defRPr/>
            </a:pPr>
            <a:r>
              <a:rPr lang="pt-BR" dirty="0"/>
              <a:t>A ideia de construir uma máquina pensante ou uma criatura artificial que imitasse as habilidades humanas é muito antiga</a:t>
            </a:r>
            <a:r>
              <a:rPr lang="pt-BR" sz="2200" dirty="0"/>
              <a:t>, remontando à Grécia antiga.</a:t>
            </a:r>
            <a:endParaRPr lang="pt-BR" dirty="0"/>
          </a:p>
          <a:p>
            <a:pPr marL="316188" indent="-316188">
              <a:buFont typeface="Arial" panose="020B0604020202020204" pitchFamily="34" charset="0"/>
              <a:buChar char="•"/>
            </a:pPr>
            <a:r>
              <a:rPr lang="pt-BR" dirty="0"/>
              <a:t>Na mitologia grega, Talos, era um autômato (máquinas </a:t>
            </a:r>
            <a:r>
              <a:rPr lang="pt-BR" sz="2200" dirty="0"/>
              <a:t>que realizam ações que lembram humanos ou animais</a:t>
            </a:r>
            <a:r>
              <a:rPr lang="pt-BR" dirty="0"/>
              <a:t>) criado para proteger a princesa Europa de Creta.</a:t>
            </a:r>
          </a:p>
          <a:p>
            <a:pPr marL="316188" indent="-316188" defTabSz="1686336">
              <a:buFont typeface="Arial" panose="020B0604020202020204" pitchFamily="34" charset="0"/>
              <a:buChar char="•"/>
              <a:defRPr/>
            </a:pPr>
            <a:r>
              <a:rPr lang="pt-BR" dirty="0"/>
              <a:t>A ideia de IA como a conhecemos hoje </a:t>
            </a:r>
            <a:r>
              <a:rPr lang="pt-BR" sz="2200" dirty="0"/>
              <a:t>só foi possível após o surgimento dos computadores modernos, ou seja, após a Segunda Guerra Mundial.</a:t>
            </a:r>
          </a:p>
          <a:p>
            <a:pPr marL="316188" indent="-316188" defTabSz="1686336">
              <a:buFont typeface="Arial" panose="020B0604020202020204" pitchFamily="34" charset="0"/>
              <a:buChar char="•"/>
              <a:defRPr/>
            </a:pPr>
            <a:r>
              <a:rPr lang="en-US" dirty="0"/>
              <a:t>A </a:t>
            </a:r>
            <a:r>
              <a:rPr lang="en-US" dirty="0" err="1"/>
              <a:t>área</a:t>
            </a:r>
            <a:r>
              <a:rPr lang="en-US" dirty="0"/>
              <a:t> de </a:t>
            </a:r>
            <a:r>
              <a:rPr lang="en-US" dirty="0" err="1"/>
              <a:t>pesquisa</a:t>
            </a:r>
            <a:r>
              <a:rPr lang="en-US" dirty="0"/>
              <a:t> </a:t>
            </a:r>
            <a:r>
              <a:rPr lang="en-US" dirty="0" err="1"/>
              <a:t>em</a:t>
            </a:r>
            <a:r>
              <a:rPr lang="en-US" dirty="0"/>
              <a:t> IA </a:t>
            </a:r>
            <a:r>
              <a:rPr lang="en-US" dirty="0" err="1"/>
              <a:t>surgiu</a:t>
            </a:r>
            <a:r>
              <a:rPr lang="en-US" dirty="0"/>
              <a:t> </a:t>
            </a:r>
            <a:r>
              <a:rPr lang="en-US" dirty="0" err="1"/>
              <a:t>em</a:t>
            </a:r>
            <a:r>
              <a:rPr lang="en-US" dirty="0"/>
              <a:t> 1956 </a:t>
            </a:r>
            <a:r>
              <a:rPr lang="en-US" dirty="0" err="1"/>
              <a:t>em</a:t>
            </a:r>
            <a:r>
              <a:rPr lang="en-US" dirty="0"/>
              <a:t> um workshop no Dartmouth College </a:t>
            </a:r>
            <a:r>
              <a:rPr lang="en-US" dirty="0" err="1"/>
              <a:t>nos</a:t>
            </a:r>
            <a:r>
              <a:rPr lang="en-US" dirty="0"/>
              <a:t> EUA </a:t>
            </a:r>
            <a:r>
              <a:rPr lang="en-US" dirty="0" err="1"/>
              <a:t>onde</a:t>
            </a:r>
            <a:r>
              <a:rPr lang="en-US" dirty="0"/>
              <a:t> o </a:t>
            </a:r>
            <a:r>
              <a:rPr lang="en-US" dirty="0" err="1"/>
              <a:t>termo</a:t>
            </a:r>
            <a:r>
              <a:rPr lang="en-US" dirty="0"/>
              <a:t> IA </a:t>
            </a:r>
            <a:r>
              <a:rPr lang="en-US" dirty="0" err="1"/>
              <a:t>foi</a:t>
            </a:r>
            <a:r>
              <a:rPr lang="en-US" dirty="0"/>
              <a:t> </a:t>
            </a:r>
            <a:r>
              <a:rPr lang="pt-BR" dirty="0"/>
              <a:t>cunhado</a:t>
            </a:r>
            <a:r>
              <a:rPr lang="en-US" dirty="0"/>
              <a:t> por John McCarthy.</a:t>
            </a:r>
            <a:endParaRPr lang="pt-BR" dirty="0"/>
          </a:p>
          <a:p>
            <a:pPr marL="316188" indent="-316188">
              <a:buFont typeface="Arial" panose="020B0604020202020204" pitchFamily="34" charset="0"/>
              <a:buChar char="•"/>
            </a:pPr>
            <a:r>
              <a:rPr lang="pt-BR" sz="2200" dirty="0"/>
              <a:t>IA tem como objetivo criar máquinas que </a:t>
            </a:r>
            <a:r>
              <a:rPr lang="pt-BR" sz="2200" i="1" dirty="0"/>
              <a:t>imitem</a:t>
            </a:r>
            <a:r>
              <a:rPr lang="pt-BR" sz="2200" dirty="0"/>
              <a:t> nossa capacidade mental para uma determinada tarefa. Porém, esta </a:t>
            </a:r>
            <a:r>
              <a:rPr lang="pt-BR" sz="2200" i="1" dirty="0"/>
              <a:t>imitação</a:t>
            </a:r>
            <a:r>
              <a:rPr lang="pt-BR" sz="2200" dirty="0"/>
              <a:t> não será perfeita dado que somos construídos de matéria viva e até o momento não fomos capazes de criar nada semelhante ao nosso cérebro. Essa imitação é, portanto, apenas uma aproximação. É por isso que em IA fala-se da criação de máquinas que são modelos de nossa capacidade de aprender, raciocinar, enxergar, falar, etc.</a:t>
            </a:r>
          </a:p>
          <a:p>
            <a:pPr marL="316188" indent="-316188">
              <a:buFont typeface="Arial" panose="020B0604020202020204" pitchFamily="34" charset="0"/>
              <a:buChar char="•"/>
            </a:pPr>
            <a:endParaRPr lang="pt-BR" sz="2200" dirty="0"/>
          </a:p>
          <a:p>
            <a:pPr marL="316188" indent="-316188">
              <a:buFont typeface="Arial" panose="020B0604020202020204" pitchFamily="34" charset="0"/>
              <a:buChar char="•"/>
            </a:pPr>
            <a:r>
              <a:rPr lang="pt-BR" sz="2200" dirty="0"/>
              <a:t>Embora o GPS fosse capaz de resolver problemas simples, como o problema das </a:t>
            </a:r>
            <a:r>
              <a:rPr lang="pt-BR" sz="2200" dirty="0">
                <a:hlinkClick r:id="rId3" tooltip="Torre de Hanói"/>
              </a:rPr>
              <a:t>torres de Hanói</a:t>
            </a:r>
            <a:r>
              <a:rPr lang="pt-BR" sz="2200" dirty="0"/>
              <a:t> que poderia ser </a:t>
            </a:r>
            <a:r>
              <a:rPr lang="pt-BR" sz="2200" i="1" dirty="0"/>
              <a:t>suficientemente formalizado</a:t>
            </a:r>
            <a:r>
              <a:rPr lang="pt-BR" sz="2200" dirty="0"/>
              <a:t>, ele não poderia resolver todos os problemas do mundo real, porque a busca facilmente se perderia em uma explosão </a:t>
            </a:r>
            <a:r>
              <a:rPr lang="pt-BR" sz="2200" dirty="0">
                <a:hlinkClick r:id="rId4" tooltip="Combinatória"/>
              </a:rPr>
              <a:t>combinatória</a:t>
            </a:r>
            <a:r>
              <a:rPr lang="pt-BR" sz="2200" dirty="0"/>
              <a:t> de estados intermediários. </a:t>
            </a:r>
            <a:r>
              <a:rPr lang="pt-BR" sz="2200" b="1" dirty="0"/>
              <a:t>Problemas que podem ser formalizados</a:t>
            </a:r>
            <a:r>
              <a:rPr lang="pt-BR" sz="2200" dirty="0"/>
              <a:t>.</a:t>
            </a:r>
          </a:p>
          <a:p>
            <a:endParaRPr lang="en-US" sz="2200" b="1" dirty="0"/>
          </a:p>
          <a:p>
            <a:endParaRPr lang="en-US" sz="2200" b="1" dirty="0"/>
          </a:p>
          <a:p>
            <a:r>
              <a:rPr lang="en-US" sz="2200" b="1" dirty="0"/>
              <a:t>Artificial Intelligence (AI) - </a:t>
            </a:r>
            <a:r>
              <a:rPr lang="en-US" sz="2200" dirty="0"/>
              <a:t>the broad discipline of creating intelligent machines.</a:t>
            </a:r>
          </a:p>
          <a:p>
            <a:r>
              <a:rPr lang="en-US" sz="2200" b="1" dirty="0"/>
              <a:t>Machine Learning (ML) - </a:t>
            </a:r>
            <a:r>
              <a:rPr lang="en-US" sz="2200" dirty="0"/>
              <a:t>refers to systems that can learn from experience.</a:t>
            </a:r>
          </a:p>
          <a:p>
            <a:endParaRPr lang="en-US" sz="2200" dirty="0"/>
          </a:p>
          <a:p>
            <a:r>
              <a:rPr lang="en-US" sz="2200" b="1" dirty="0"/>
              <a:t>Difference</a:t>
            </a:r>
            <a:r>
              <a:rPr lang="en-US" sz="2200" dirty="0"/>
              <a:t>: Artificial Intelligence is the broader concept of machines being able to carry out tasks in a way that we would consider “smart”.</a:t>
            </a:r>
          </a:p>
          <a:p>
            <a:r>
              <a:rPr lang="en-US" sz="2200" dirty="0"/>
              <a:t>And, Machine Learning is a current application of AI based around the idea that we should really just be able to give machines access to data and let them learn for themselves.</a:t>
            </a:r>
          </a:p>
          <a:p>
            <a:endParaRPr lang="en-US" sz="2200" dirty="0"/>
          </a:p>
          <a:p>
            <a:pPr defTabSz="1686336">
              <a:defRPr/>
            </a:pPr>
            <a:r>
              <a:rPr lang="en-US" sz="2200" dirty="0"/>
              <a:t>In </a:t>
            </a:r>
            <a:r>
              <a:rPr lang="en-US" sz="2200" b="1" i="1" dirty="0"/>
              <a:t>Machine learning</a:t>
            </a:r>
            <a:r>
              <a:rPr lang="en-US" sz="2200" dirty="0"/>
              <a:t>, algorithms acquire the knowledge or skill through experience. Machine learning relies on big data sets to remind the data to find common patterns.</a:t>
            </a:r>
          </a:p>
          <a:p>
            <a:endParaRPr lang="en-US" sz="2200" dirty="0"/>
          </a:p>
          <a:p>
            <a:r>
              <a:rPr lang="en-US" sz="2200" dirty="0"/>
              <a:t>In summary, machine learning uses the experience to look for the pattern it learned. AI uses the experience to acquire knowledge/skill and also how to apply that knowledge for new environments.</a:t>
            </a:r>
          </a:p>
          <a:p>
            <a:endParaRPr lang="pt-BR" dirty="0"/>
          </a:p>
          <a:p>
            <a:pPr rtl="0"/>
            <a:r>
              <a:rPr lang="en-US" sz="2200" dirty="0"/>
              <a:t>First of all, </a:t>
            </a:r>
            <a:r>
              <a:rPr lang="en-US" sz="2200" b="1" dirty="0"/>
              <a:t>leave the terms artificial and machine aside</a:t>
            </a:r>
            <a:r>
              <a:rPr lang="en-US" sz="2200" dirty="0"/>
              <a:t>. We will try to understand the words intelligence and learning one-by-one. Think of how one can solve a given (mathematical and not real life) problem. There are two possibilities - </a:t>
            </a:r>
            <a:r>
              <a:rPr lang="en-US" sz="2200" i="1" dirty="0"/>
              <a:t>either</a:t>
            </a:r>
          </a:p>
          <a:p>
            <a:pPr rtl="0"/>
            <a:endParaRPr lang="en-US" sz="2200" dirty="0"/>
          </a:p>
          <a:p>
            <a:r>
              <a:rPr lang="en-US" sz="2200" dirty="0"/>
              <a:t>Method 1: he/she/it has solved such a problem before and has </a:t>
            </a:r>
            <a:r>
              <a:rPr lang="en-US" sz="2200" b="1" i="1" dirty="0"/>
              <a:t>learned</a:t>
            </a:r>
            <a:r>
              <a:rPr lang="en-US" sz="2200" dirty="0"/>
              <a:t> how to solve such problems </a:t>
            </a:r>
            <a:r>
              <a:rPr lang="en-US" sz="2200" i="1" dirty="0"/>
              <a:t>or</a:t>
            </a:r>
          </a:p>
          <a:p>
            <a:endParaRPr lang="en-US" sz="2200" dirty="0"/>
          </a:p>
          <a:p>
            <a:r>
              <a:rPr lang="en-US" sz="2200" dirty="0"/>
              <a:t>Method 2: (it is first time he/she/it faced this type of problem and)</a:t>
            </a:r>
            <a:r>
              <a:rPr lang="en-US" sz="2200" i="1" dirty="0"/>
              <a:t> </a:t>
            </a:r>
            <a:r>
              <a:rPr lang="en-US" sz="2200" dirty="0"/>
              <a:t>he/she/it is </a:t>
            </a:r>
            <a:r>
              <a:rPr lang="en-US" sz="2200" b="1" i="1" dirty="0"/>
              <a:t>actually intelligent</a:t>
            </a:r>
            <a:r>
              <a:rPr lang="en-US" sz="2200" dirty="0"/>
              <a:t> to think of possibilities of how to solve the problem based on what he/she/it </a:t>
            </a:r>
            <a:r>
              <a:rPr lang="en-US" sz="2200" b="1" i="1" dirty="0"/>
              <a:t>knows</a:t>
            </a:r>
            <a:r>
              <a:rPr lang="en-US" sz="2200" dirty="0"/>
              <a:t>, right?</a:t>
            </a:r>
          </a:p>
          <a:p>
            <a:pPr rtl="0"/>
            <a:endParaRPr lang="en-US" sz="2200" dirty="0"/>
          </a:p>
          <a:p>
            <a:pPr rtl="0"/>
            <a:r>
              <a:rPr lang="en-US" sz="2200" dirty="0"/>
              <a:t>The former is called </a:t>
            </a:r>
            <a:r>
              <a:rPr lang="en-US" sz="2200" b="1" dirty="0"/>
              <a:t>learning </a:t>
            </a:r>
            <a:r>
              <a:rPr lang="en-US" sz="2200" dirty="0"/>
              <a:t>and the latter is called </a:t>
            </a:r>
            <a:r>
              <a:rPr lang="en-US" sz="2200" b="1" dirty="0"/>
              <a:t>knowledge</a:t>
            </a:r>
            <a:r>
              <a:rPr lang="en-US" sz="2200" dirty="0"/>
              <a:t> (along with intelligence). So, in short, to solve a problem, one needs either of these two. Hence, </a:t>
            </a:r>
            <a:r>
              <a:rPr lang="en-US" sz="2200" b="1" dirty="0"/>
              <a:t>learning is a part of intelligence</a:t>
            </a:r>
            <a:r>
              <a:rPr lang="en-US" sz="2200" dirty="0"/>
              <a:t>. The latter here, which describes knowledge can’t be achieved in machines and you know the reason for this.</a:t>
            </a:r>
          </a:p>
          <a:p>
            <a:pPr rtl="0"/>
            <a:endParaRPr lang="en-US" sz="2200" dirty="0"/>
          </a:p>
          <a:p>
            <a:pPr rtl="0"/>
            <a:r>
              <a:rPr lang="en-US" sz="2200" i="1" dirty="0"/>
              <a:t>AI is a bigger concept to create intelligent machines that can simulate human thinking capability and behavior, whereas, machine learning is an application or subset of AI that allows machines to learn from data without being programmed explicitly.</a:t>
            </a:r>
            <a:endParaRPr lang="en-US" sz="2200" dirty="0"/>
          </a:p>
          <a:p>
            <a:endParaRPr lang="pt-BR" dirty="0"/>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6</a:t>
            </a:fld>
            <a:endParaRPr lang="pt-BR"/>
          </a:p>
        </p:txBody>
      </p:sp>
    </p:spTree>
    <p:extLst>
      <p:ext uri="{BB962C8B-B14F-4D97-AF65-F5344CB8AC3E}">
        <p14:creationId xmlns:p14="http://schemas.microsoft.com/office/powerpoint/2010/main" val="18027751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16188" indent="-316188">
              <a:buFont typeface="Arial" panose="020B0604020202020204" pitchFamily="34" charset="0"/>
              <a:buChar char="•"/>
            </a:pPr>
            <a:r>
              <a:rPr lang="pt-BR" b="1" dirty="0" smtClean="0"/>
              <a:t>Inteligência</a:t>
            </a:r>
            <a:r>
              <a:rPr lang="pt-BR" dirty="0" smtClean="0"/>
              <a:t>: </a:t>
            </a:r>
            <a:r>
              <a:rPr lang="pt-BR" dirty="0" smtClean="0">
                <a:cs typeface="Calibri"/>
              </a:rPr>
              <a:t>é um conjunto que forma todas as </a:t>
            </a:r>
            <a:r>
              <a:rPr lang="pt-BR" b="1" i="1" dirty="0" smtClean="0">
                <a:cs typeface="Calibri"/>
              </a:rPr>
              <a:t>características intelectuais</a:t>
            </a:r>
            <a:r>
              <a:rPr lang="pt-BR" dirty="0" smtClean="0">
                <a:cs typeface="Calibri"/>
              </a:rPr>
              <a:t> de um indivíduo, ou seja, a </a:t>
            </a:r>
            <a:r>
              <a:rPr lang="pt-BR" dirty="0" smtClean="0"/>
              <a:t>faculdade de conhecer, compreender e aprender. Capacidade de compreender e resolver novos problemas e conflitos e de adaptar-se a novas situações. É a capacidade de alguém para lógica, abstração, memorização, compreensão, autoconhecimento, comunicação, aprendizado, controle emocional, planejamento e resolução de problemas.</a:t>
            </a:r>
          </a:p>
          <a:p>
            <a:pPr marL="316188" indent="-316188" defTabSz="1686336">
              <a:buFont typeface="Arial" panose="020B0604020202020204" pitchFamily="34" charset="0"/>
              <a:buChar char="•"/>
              <a:defRPr/>
            </a:pPr>
            <a:r>
              <a:rPr lang="nl-BE" b="1" dirty="0" err="1" smtClean="0"/>
              <a:t>Conhecer</a:t>
            </a:r>
            <a:r>
              <a:rPr lang="nl-BE" dirty="0" smtClean="0"/>
              <a:t>: </a:t>
            </a:r>
            <a:r>
              <a:rPr lang="pt-BR" dirty="0" smtClean="0"/>
              <a:t>perceber e incorporar à memória (algo); ficar sabendo.</a:t>
            </a:r>
            <a:endParaRPr lang="nl-BE" dirty="0" smtClean="0"/>
          </a:p>
          <a:p>
            <a:pPr marL="316188" indent="-316188" defTabSz="1686336">
              <a:buFont typeface="Arial" panose="020B0604020202020204" pitchFamily="34" charset="0"/>
              <a:buChar char="•"/>
              <a:defRPr/>
            </a:pPr>
            <a:r>
              <a:rPr lang="pt-BR" dirty="0" smtClean="0"/>
              <a:t>Etimologicamente, a palavra </a:t>
            </a:r>
            <a:r>
              <a:rPr lang="pt-BR" b="1" i="1" dirty="0" smtClean="0"/>
              <a:t>inteligência</a:t>
            </a:r>
            <a:r>
              <a:rPr lang="pt-BR" dirty="0" smtClean="0"/>
              <a:t> se originou a partir do latim </a:t>
            </a:r>
            <a:r>
              <a:rPr lang="pt-BR" i="1" dirty="0" err="1" smtClean="0"/>
              <a:t>intelligentia</a:t>
            </a:r>
            <a:r>
              <a:rPr lang="pt-BR" dirty="0" smtClean="0"/>
              <a:t>, oriundo de </a:t>
            </a:r>
            <a:r>
              <a:rPr lang="pt-BR" i="1" dirty="0" err="1" smtClean="0"/>
              <a:t>intelligere</a:t>
            </a:r>
            <a:r>
              <a:rPr lang="pt-BR" dirty="0" smtClean="0"/>
              <a:t>, em que o prefixo </a:t>
            </a:r>
            <a:r>
              <a:rPr lang="pt-BR" i="1" dirty="0" err="1" smtClean="0"/>
              <a:t>inter</a:t>
            </a:r>
            <a:r>
              <a:rPr lang="pt-BR" i="1" dirty="0" smtClean="0"/>
              <a:t> </a:t>
            </a:r>
            <a:r>
              <a:rPr lang="pt-BR" dirty="0" smtClean="0"/>
              <a:t>significa "entre", e </a:t>
            </a:r>
            <a:r>
              <a:rPr lang="pt-BR" i="1" dirty="0" err="1" smtClean="0"/>
              <a:t>legere</a:t>
            </a:r>
            <a:r>
              <a:rPr lang="pt-BR" i="1" dirty="0" smtClean="0"/>
              <a:t> </a:t>
            </a:r>
            <a:r>
              <a:rPr lang="pt-BR" dirty="0" smtClean="0"/>
              <a:t>quer dizer "escolha". Assim sendo, o significado original deste termo faz referência a capacidade de escolha de um indivíduo entre as várias possibilidades ou opções que lhe são apresentadas.</a:t>
            </a:r>
            <a:endParaRPr lang="pt-BR" dirty="0" smtClean="0">
              <a:cs typeface="Calibri" panose="020F0502020204030204"/>
            </a:endParaRPr>
          </a:p>
        </p:txBody>
      </p:sp>
      <p:sp>
        <p:nvSpPr>
          <p:cNvPr id="4" name="Slide Number Placeholder 3"/>
          <p:cNvSpPr>
            <a:spLocks noGrp="1"/>
          </p:cNvSpPr>
          <p:nvPr>
            <p:ph type="sldNum" sz="quarter" idx="10"/>
          </p:nvPr>
        </p:nvSpPr>
        <p:spPr/>
        <p:txBody>
          <a:bodyPr/>
          <a:lstStyle/>
          <a:p>
            <a:fld id="{6FC8D850-966F-45A6-8DE7-15B891E7D40D}" type="slidenum">
              <a:rPr lang="pt-BR" smtClean="0"/>
              <a:t>7</a:t>
            </a:fld>
            <a:endParaRPr lang="pt-BR"/>
          </a:p>
        </p:txBody>
      </p:sp>
    </p:spTree>
    <p:extLst>
      <p:ext uri="{BB962C8B-B14F-4D97-AF65-F5344CB8AC3E}">
        <p14:creationId xmlns:p14="http://schemas.microsoft.com/office/powerpoint/2010/main" val="14343278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316188" indent="-316188">
              <a:buFont typeface="Arial" panose="020B0604020202020204" pitchFamily="34" charset="0"/>
              <a:buChar char="•"/>
            </a:pPr>
            <a:r>
              <a:rPr lang="pt-BR" b="1" dirty="0">
                <a:cs typeface="Calibri"/>
              </a:rPr>
              <a:t>Inteligência</a:t>
            </a:r>
            <a:r>
              <a:rPr lang="pt-BR" dirty="0">
                <a:cs typeface="Calibri"/>
              </a:rPr>
              <a:t>:</a:t>
            </a:r>
            <a:r>
              <a:rPr lang="pt-BR" dirty="0"/>
              <a:t> é a capacidade de alguém para lógica, abstração, memorização, compreensão, autoconhecimento, comunicação, aprendizado, controle emocional, planejamento e resolução de </a:t>
            </a:r>
            <a:r>
              <a:rPr lang="pt-BR" dirty="0" smtClean="0"/>
              <a:t>problemas, etc.</a:t>
            </a:r>
            <a:endParaRPr lang="pt-BR" dirty="0">
              <a:cs typeface="Calibri"/>
            </a:endParaRPr>
          </a:p>
          <a:p>
            <a:r>
              <a:rPr lang="pt-BR" dirty="0"/>
              <a:t>Etimologicamente, a palavra "inteligência" se originou a partir do latim </a:t>
            </a:r>
            <a:r>
              <a:rPr lang="pt-BR" i="1" dirty="0" err="1"/>
              <a:t>intelligentia</a:t>
            </a:r>
            <a:r>
              <a:rPr lang="pt-BR" dirty="0"/>
              <a:t> , oriundo de </a:t>
            </a:r>
            <a:r>
              <a:rPr lang="pt-BR" i="1" dirty="0" err="1"/>
              <a:t>intelligere</a:t>
            </a:r>
            <a:r>
              <a:rPr lang="pt-BR" dirty="0"/>
              <a:t>, em que o prefixo </a:t>
            </a:r>
            <a:r>
              <a:rPr lang="pt-BR" i="1" dirty="0" err="1"/>
              <a:t>inter</a:t>
            </a:r>
            <a:r>
              <a:rPr lang="pt-BR" i="1" dirty="0"/>
              <a:t> </a:t>
            </a:r>
            <a:r>
              <a:rPr lang="pt-BR" dirty="0"/>
              <a:t>significa "entre", e </a:t>
            </a:r>
            <a:r>
              <a:rPr lang="pt-BR" i="1" dirty="0" err="1"/>
              <a:t>legere</a:t>
            </a:r>
            <a:r>
              <a:rPr lang="pt-BR" i="1" dirty="0"/>
              <a:t> </a:t>
            </a:r>
            <a:r>
              <a:rPr lang="pt-BR" dirty="0"/>
              <a:t>quer dizer "escolha". Assim sendo, o significado original deste termo faz referência a capacidade de escolha de um indivíduo entre as várias possibilidades ou opções que lhe são apresentadas.</a:t>
            </a:r>
          </a:p>
          <a:p>
            <a:endParaRPr lang="pt-BR" dirty="0">
              <a:cs typeface="Calibri" panose="020F0502020204030204"/>
            </a:endParaRPr>
          </a:p>
          <a:p>
            <a:pPr marL="316188" indent="-316188">
              <a:buFont typeface="Arial" panose="020B0604020202020204" pitchFamily="34" charset="0"/>
              <a:buChar char="•"/>
            </a:pPr>
            <a:r>
              <a:rPr lang="pt-BR" b="1" dirty="0"/>
              <a:t>Artificial</a:t>
            </a:r>
            <a:r>
              <a:rPr lang="pt-BR" dirty="0"/>
              <a:t>: feito com arte, produzido pela mão do homem, não pela natureza.</a:t>
            </a:r>
            <a:endParaRPr lang="pt-BR" b="1" dirty="0">
              <a:cs typeface="Calibri"/>
            </a:endParaRPr>
          </a:p>
          <a:p>
            <a:pPr marL="316188" indent="-316188">
              <a:buFont typeface="Arial" panose="020B0604020202020204" pitchFamily="34" charset="0"/>
              <a:buChar char="•"/>
            </a:pPr>
            <a:endParaRPr lang="pt-BR" b="1" dirty="0"/>
          </a:p>
          <a:p>
            <a:pPr marL="316188" indent="-316188">
              <a:buFont typeface="Arial" panose="020B0604020202020204" pitchFamily="34" charset="0"/>
              <a:buChar char="•"/>
            </a:pPr>
            <a:r>
              <a:rPr lang="pt-BR" b="1" dirty="0"/>
              <a:t>Objetivo</a:t>
            </a:r>
            <a:r>
              <a:rPr lang="pt-BR" dirty="0"/>
              <a:t>: Criar máquinas que </a:t>
            </a:r>
            <a:r>
              <a:rPr lang="pt-BR" i="1" dirty="0"/>
              <a:t>imitem</a:t>
            </a:r>
            <a:r>
              <a:rPr lang="pt-BR" dirty="0"/>
              <a:t> nossa capacidade mental para uma determinada tarefa. </a:t>
            </a:r>
            <a:endParaRPr lang="pt-BR" dirty="0">
              <a:cs typeface="Calibri"/>
            </a:endParaRPr>
          </a:p>
          <a:p>
            <a:pPr marL="316188" indent="-316188">
              <a:buFont typeface="Arial" panose="020B0604020202020204" pitchFamily="34" charset="0"/>
              <a:buChar char="•"/>
            </a:pPr>
            <a:r>
              <a:rPr lang="pt-BR" dirty="0"/>
              <a:t>Porém, esta </a:t>
            </a:r>
            <a:r>
              <a:rPr lang="pt-BR" i="1" dirty="0"/>
              <a:t>imitação</a:t>
            </a:r>
            <a:r>
              <a:rPr lang="pt-BR" dirty="0"/>
              <a:t> não será perfeita dado que somos construídos de matéria viva e até o momento não fomos capazes de criar nada semelhante ao nosso cérebro. </a:t>
            </a:r>
          </a:p>
          <a:p>
            <a:pPr marL="316188" indent="-316188">
              <a:buFont typeface="Arial" panose="020B0604020202020204" pitchFamily="34" charset="0"/>
              <a:buChar char="•"/>
            </a:pPr>
            <a:r>
              <a:rPr lang="pt-BR" dirty="0"/>
              <a:t>Essa </a:t>
            </a:r>
            <a:r>
              <a:rPr lang="pt-BR" i="1" dirty="0"/>
              <a:t>imitação</a:t>
            </a:r>
            <a:r>
              <a:rPr lang="pt-BR" dirty="0"/>
              <a:t> é, portanto, apenas uma aproximação. É por isso que em IA fala-se da criação de máquinas que são </a:t>
            </a:r>
            <a:r>
              <a:rPr lang="pt-BR" i="1" dirty="0"/>
              <a:t>modelos</a:t>
            </a:r>
            <a:r>
              <a:rPr lang="pt-BR" dirty="0"/>
              <a:t> de nossa capacidade de aprender, raciocinar, enxergar, falar, ouvir, etc.</a:t>
            </a:r>
            <a:endParaRPr lang="en-US" sz="2200" b="1" dirty="0"/>
          </a:p>
          <a:p>
            <a:endParaRPr lang="en-US" sz="2200" b="1" dirty="0"/>
          </a:p>
          <a:p>
            <a:r>
              <a:rPr lang="en-US" b="1" dirty="0">
                <a:cs typeface="Calibri" panose="020F0502020204030204"/>
              </a:rPr>
              <a:t>Artificial Intelligence (AI) - </a:t>
            </a:r>
            <a:r>
              <a:rPr lang="en-US" dirty="0">
                <a:cs typeface="Calibri"/>
              </a:rPr>
              <a:t>the broad discipline of creating intelligent machines.</a:t>
            </a:r>
            <a:endParaRPr lang="en-US" dirty="0"/>
          </a:p>
          <a:p>
            <a:r>
              <a:rPr lang="en-US" b="1" dirty="0">
                <a:cs typeface="Calibri"/>
              </a:rPr>
              <a:t>Machine Learning (ML) - </a:t>
            </a:r>
            <a:r>
              <a:rPr lang="en-US" dirty="0">
                <a:cs typeface="Calibri"/>
              </a:rPr>
              <a:t>refers to systems that </a:t>
            </a:r>
            <a:r>
              <a:rPr lang="en-US" dirty="0"/>
              <a:t>can</a:t>
            </a:r>
            <a:r>
              <a:rPr lang="en-US" sz="2200" dirty="0"/>
              <a:t> learn from experience.</a:t>
            </a:r>
            <a:endParaRPr lang="en-US" sz="2200" dirty="0">
              <a:cs typeface="Calibri"/>
            </a:endParaRPr>
          </a:p>
          <a:p>
            <a:endParaRPr lang="en-US" sz="2200" dirty="0"/>
          </a:p>
          <a:p>
            <a:r>
              <a:rPr lang="en-US" sz="2200" b="1" dirty="0"/>
              <a:t>Difference</a:t>
            </a:r>
            <a:r>
              <a:rPr lang="en-US" sz="2200" dirty="0"/>
              <a:t>: Artificial Intelligence is the broader concept of machines being able to carry out tasks in a way that we would consider “smart”.</a:t>
            </a:r>
          </a:p>
          <a:p>
            <a:r>
              <a:rPr lang="en-US" sz="2200" dirty="0"/>
              <a:t>And, Machine Learning is a current application of AI based around the idea that we should really just be able to give machines access to data and let them learn for themselves.</a:t>
            </a:r>
          </a:p>
          <a:p>
            <a:endParaRPr lang="en-US" sz="2200" dirty="0"/>
          </a:p>
          <a:p>
            <a:pPr defTabSz="1686336">
              <a:defRPr/>
            </a:pPr>
            <a:r>
              <a:rPr lang="en-US" sz="2200" dirty="0"/>
              <a:t>In </a:t>
            </a:r>
            <a:r>
              <a:rPr lang="en-US" sz="2200" b="1" i="1" dirty="0"/>
              <a:t>Machine learning</a:t>
            </a:r>
            <a:r>
              <a:rPr lang="en-US" sz="2200" dirty="0"/>
              <a:t>, algorithms acquire the knowledge or skill through experience. Machine learning relies on big data sets to remind the data to find common patterns.</a:t>
            </a:r>
          </a:p>
          <a:p>
            <a:endParaRPr lang="en-US" sz="2200" dirty="0"/>
          </a:p>
          <a:p>
            <a:r>
              <a:rPr lang="en-US" sz="2200" dirty="0"/>
              <a:t>In summary, machine learning uses the experience to look for the pattern it learned. AI uses the experience to acquire knowledge/skill and also how to apply that knowledge for new environments.</a:t>
            </a:r>
          </a:p>
          <a:p>
            <a:endParaRPr lang="pt-BR" dirty="0"/>
          </a:p>
          <a:p>
            <a:pPr rtl="0"/>
            <a:r>
              <a:rPr lang="en-US" sz="2200" dirty="0"/>
              <a:t>First of all, </a:t>
            </a:r>
            <a:r>
              <a:rPr lang="en-US" sz="2200" b="1" dirty="0"/>
              <a:t>leave the terms artificial and machine aside</a:t>
            </a:r>
            <a:r>
              <a:rPr lang="en-US" sz="2200" dirty="0"/>
              <a:t>. We will try to understand the words intelligence and learning one-by-one. Think of how one can solve a given (mathematical and not real life) problem. There are two possibilities - </a:t>
            </a:r>
            <a:r>
              <a:rPr lang="en-US" sz="2200" i="1" dirty="0"/>
              <a:t>either</a:t>
            </a:r>
          </a:p>
          <a:p>
            <a:pPr rtl="0"/>
            <a:endParaRPr lang="en-US" sz="2200" dirty="0"/>
          </a:p>
          <a:p>
            <a:r>
              <a:rPr lang="en-US" sz="2200" dirty="0"/>
              <a:t>Method 1: he/she/it has solved such a problem before and has </a:t>
            </a:r>
            <a:r>
              <a:rPr lang="en-US" sz="2200" b="1" i="1" dirty="0"/>
              <a:t>learned</a:t>
            </a:r>
            <a:r>
              <a:rPr lang="en-US" sz="2200" dirty="0"/>
              <a:t> how to solve such problems </a:t>
            </a:r>
            <a:r>
              <a:rPr lang="en-US" sz="2200" i="1" dirty="0"/>
              <a:t>or</a:t>
            </a:r>
          </a:p>
          <a:p>
            <a:endParaRPr lang="en-US" sz="2200" dirty="0"/>
          </a:p>
          <a:p>
            <a:r>
              <a:rPr lang="en-US" sz="2200" dirty="0"/>
              <a:t>Method 2: (it is first time he/she/it faced this type of problem and)</a:t>
            </a:r>
            <a:r>
              <a:rPr lang="en-US" sz="2200" i="1" dirty="0"/>
              <a:t> </a:t>
            </a:r>
            <a:r>
              <a:rPr lang="en-US" sz="2200" dirty="0"/>
              <a:t>he/she/it is </a:t>
            </a:r>
            <a:r>
              <a:rPr lang="en-US" sz="2200" b="1" i="1" dirty="0"/>
              <a:t>actually intelligent</a:t>
            </a:r>
            <a:r>
              <a:rPr lang="en-US" sz="2200" dirty="0"/>
              <a:t> to think of possibilities of how to solve the problem based on what he/she/it </a:t>
            </a:r>
            <a:r>
              <a:rPr lang="en-US" sz="2200" b="1" i="1" dirty="0"/>
              <a:t>knows</a:t>
            </a:r>
            <a:r>
              <a:rPr lang="en-US" sz="2200" dirty="0"/>
              <a:t>, right?</a:t>
            </a:r>
          </a:p>
          <a:p>
            <a:pPr rtl="0"/>
            <a:endParaRPr lang="en-US" sz="2200" dirty="0"/>
          </a:p>
          <a:p>
            <a:pPr rtl="0"/>
            <a:r>
              <a:rPr lang="en-US" sz="2200" dirty="0"/>
              <a:t>The former is called </a:t>
            </a:r>
            <a:r>
              <a:rPr lang="en-US" sz="2200" b="1" dirty="0"/>
              <a:t>learning </a:t>
            </a:r>
            <a:r>
              <a:rPr lang="en-US" sz="2200" dirty="0"/>
              <a:t>and the latter is called </a:t>
            </a:r>
            <a:r>
              <a:rPr lang="en-US" sz="2200" b="1" dirty="0"/>
              <a:t>knowledge</a:t>
            </a:r>
            <a:r>
              <a:rPr lang="en-US" sz="2200" dirty="0"/>
              <a:t> (along with intelligence). So, in short, to solve a problem, one needs either of these two. Hence, </a:t>
            </a:r>
            <a:r>
              <a:rPr lang="en-US" sz="2200" b="1" dirty="0"/>
              <a:t>learning is a part of intelligence</a:t>
            </a:r>
            <a:r>
              <a:rPr lang="en-US" sz="2200" dirty="0"/>
              <a:t>. The latter here, which describes knowledge can’t be achieved in machines and you know the reason for this.</a:t>
            </a:r>
          </a:p>
          <a:p>
            <a:pPr rtl="0"/>
            <a:endParaRPr lang="en-US" sz="2200" dirty="0"/>
          </a:p>
          <a:p>
            <a:pPr rtl="0"/>
            <a:r>
              <a:rPr lang="en-US" sz="2200" i="1" dirty="0"/>
              <a:t>AI is a bigger concept to create intelligent machines that can simulate human thinking capability and behavior, whereas, machine learning is an application or subset of AI that allows machines to learn from data without being programmed explicitly.</a:t>
            </a:r>
            <a:endParaRPr lang="en-US" sz="2200" dirty="0"/>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8</a:t>
            </a:fld>
            <a:endParaRPr lang="pt-BR"/>
          </a:p>
        </p:txBody>
      </p:sp>
    </p:spTree>
    <p:extLst>
      <p:ext uri="{BB962C8B-B14F-4D97-AF65-F5344CB8AC3E}">
        <p14:creationId xmlns:p14="http://schemas.microsoft.com/office/powerpoint/2010/main" val="19575642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indent="0">
              <a:buFont typeface="Arial" panose="020B0604020202020204" pitchFamily="34" charset="0"/>
              <a:buNone/>
            </a:pPr>
            <a:r>
              <a:rPr lang="pt-BR" b="1" dirty="0" smtClean="0">
                <a:cs typeface="Calibri"/>
              </a:rPr>
              <a:t>Processamento de linguagem natural</a:t>
            </a:r>
            <a:r>
              <a:rPr lang="pt-BR" b="0" dirty="0" smtClean="0">
                <a:cs typeface="Calibri"/>
              </a:rPr>
              <a:t>: criação automática de resumos,</a:t>
            </a:r>
            <a:r>
              <a:rPr lang="pt-BR" b="0" baseline="0" dirty="0" smtClean="0">
                <a:cs typeface="Calibri"/>
              </a:rPr>
              <a:t> tradução de textos em uma língua para outra, reconhecimento de fala, etc.</a:t>
            </a:r>
          </a:p>
          <a:p>
            <a:pPr marL="0" indent="0">
              <a:buFont typeface="Arial" panose="020B0604020202020204" pitchFamily="34" charset="0"/>
              <a:buNone/>
            </a:pPr>
            <a:r>
              <a:rPr lang="pt-BR" b="1" baseline="0" dirty="0" smtClean="0">
                <a:cs typeface="Calibri"/>
              </a:rPr>
              <a:t>Representação do conhecimento</a:t>
            </a:r>
            <a:r>
              <a:rPr lang="pt-BR" b="0" baseline="0" dirty="0" smtClean="0">
                <a:cs typeface="Calibri"/>
              </a:rPr>
              <a:t>: lida em como criar e armazenar conhecimento do mundo. É um campo da inteligência artificial que se concentra no design de representações computacionais que capturam informações sobre o mundo.</a:t>
            </a:r>
          </a:p>
          <a:p>
            <a:pPr marL="0" indent="0">
              <a:buFont typeface="Arial" panose="020B0604020202020204" pitchFamily="34" charset="0"/>
              <a:buNone/>
            </a:pPr>
            <a:r>
              <a:rPr lang="pt-BR" b="1" baseline="0" dirty="0" smtClean="0">
                <a:cs typeface="Calibri"/>
              </a:rPr>
              <a:t>Raciocínio automatizado</a:t>
            </a:r>
            <a:r>
              <a:rPr lang="pt-BR" b="0" baseline="0" dirty="0" smtClean="0">
                <a:cs typeface="Calibri"/>
              </a:rPr>
              <a:t>: utiliza o conhecimento armazenado por computadores para resolver problemas complexos, como por exemplo, provar teoremas matemáticos.</a:t>
            </a:r>
          </a:p>
          <a:p>
            <a:pPr marL="0" indent="0">
              <a:buFont typeface="Arial" panose="020B0604020202020204" pitchFamily="34" charset="0"/>
              <a:buNone/>
            </a:pPr>
            <a:r>
              <a:rPr lang="pt-BR" b="1" baseline="0" dirty="0" smtClean="0">
                <a:cs typeface="Calibri"/>
              </a:rPr>
              <a:t>Visão computacional</a:t>
            </a:r>
            <a:r>
              <a:rPr lang="pt-BR" b="0" baseline="0" dirty="0" smtClean="0">
                <a:cs typeface="Calibri"/>
              </a:rPr>
              <a:t>: desenvolvimento de máquinas inteligentes que obtém informação de imagens. Exemplos: reconhecimento de faces, controle de qualidade em industrias, carros autônomos, etc.</a:t>
            </a:r>
          </a:p>
          <a:p>
            <a:pPr marL="0" indent="0">
              <a:buFont typeface="Arial" panose="020B0604020202020204" pitchFamily="34" charset="0"/>
              <a:buNone/>
            </a:pPr>
            <a:r>
              <a:rPr lang="pt-BR" b="1" baseline="0" dirty="0" smtClean="0">
                <a:cs typeface="Calibri"/>
              </a:rPr>
              <a:t>Robótica</a:t>
            </a:r>
            <a:r>
              <a:rPr lang="pt-BR" b="0" baseline="0" dirty="0" smtClean="0">
                <a:cs typeface="Calibri"/>
              </a:rPr>
              <a:t>: lida com o design, construção e operação de robôs que repliquem ações humanas. Exemplos: robôs militares, industriais, médicos, etc.</a:t>
            </a:r>
          </a:p>
          <a:p>
            <a:pPr marL="0" indent="0">
              <a:buFont typeface="Arial" panose="020B0604020202020204" pitchFamily="34" charset="0"/>
              <a:buNone/>
            </a:pPr>
            <a:r>
              <a:rPr lang="pt-BR" b="1" baseline="0" dirty="0" smtClean="0">
                <a:cs typeface="Calibri"/>
              </a:rPr>
              <a:t>Aprendizado de máquina</a:t>
            </a:r>
            <a:r>
              <a:rPr lang="pt-BR" b="0" baseline="0" dirty="0" smtClean="0">
                <a:cs typeface="Calibri"/>
              </a:rPr>
              <a:t>: lida com o design e construção de máquinas que executam uma tarefa específica sem terem sido explicitamente programadas para isso. Exemplos: algoritmo de recomendações do </a:t>
            </a:r>
            <a:r>
              <a:rPr lang="pt-BR" b="0" baseline="0" dirty="0" err="1" smtClean="0">
                <a:cs typeface="Calibri"/>
              </a:rPr>
              <a:t>netflix</a:t>
            </a:r>
            <a:r>
              <a:rPr lang="pt-BR" b="0" baseline="0" dirty="0" smtClean="0">
                <a:cs typeface="Calibri"/>
              </a:rPr>
              <a:t>, carro autômato, </a:t>
            </a:r>
          </a:p>
          <a:p>
            <a:pPr marL="0" indent="0">
              <a:buFont typeface="Arial" panose="020B0604020202020204" pitchFamily="34" charset="0"/>
              <a:buNone/>
            </a:pPr>
            <a:endParaRPr lang="pt-BR" b="0" dirty="0" smtClean="0">
              <a:cs typeface="Calibri"/>
            </a:endParaRPr>
          </a:p>
          <a:p>
            <a:pPr marL="316188" indent="-316188">
              <a:buFont typeface="Arial" panose="020B0604020202020204" pitchFamily="34" charset="0"/>
              <a:buChar char="•"/>
            </a:pPr>
            <a:endParaRPr lang="pt-BR" b="1" dirty="0" smtClean="0">
              <a:cs typeface="Calibri"/>
            </a:endParaRPr>
          </a:p>
          <a:p>
            <a:pPr marL="316188" indent="-316188">
              <a:buFont typeface="Arial" panose="020B0604020202020204" pitchFamily="34" charset="0"/>
              <a:buChar char="•"/>
            </a:pPr>
            <a:r>
              <a:rPr lang="pt-BR" b="1" dirty="0" smtClean="0">
                <a:cs typeface="Calibri"/>
              </a:rPr>
              <a:t>Inteligência</a:t>
            </a:r>
            <a:r>
              <a:rPr lang="pt-BR" dirty="0">
                <a:cs typeface="Calibri"/>
              </a:rPr>
              <a:t>:</a:t>
            </a:r>
            <a:r>
              <a:rPr lang="pt-BR" dirty="0"/>
              <a:t> é a capacidade de alguém para lógica, abstração, memorização, compreensão, autoconhecimento, comunicação, aprendizado, controle emocional, planejamento e resolução de problemas.</a:t>
            </a:r>
            <a:endParaRPr lang="pt-BR" dirty="0">
              <a:cs typeface="Calibri"/>
            </a:endParaRPr>
          </a:p>
          <a:p>
            <a:r>
              <a:rPr lang="pt-BR" dirty="0"/>
              <a:t>Etimologicamente, a palavra "inteligência" se originou a partir do latim </a:t>
            </a:r>
            <a:r>
              <a:rPr lang="pt-BR" i="1" dirty="0" err="1"/>
              <a:t>intelligentia</a:t>
            </a:r>
            <a:r>
              <a:rPr lang="pt-BR" dirty="0"/>
              <a:t> , oriundo de </a:t>
            </a:r>
            <a:r>
              <a:rPr lang="pt-BR" i="1" dirty="0" err="1"/>
              <a:t>intelligere</a:t>
            </a:r>
            <a:r>
              <a:rPr lang="pt-BR" dirty="0"/>
              <a:t>, em que o prefixo </a:t>
            </a:r>
            <a:r>
              <a:rPr lang="pt-BR" i="1" dirty="0" err="1"/>
              <a:t>inter</a:t>
            </a:r>
            <a:r>
              <a:rPr lang="pt-BR" i="1" dirty="0"/>
              <a:t> </a:t>
            </a:r>
            <a:r>
              <a:rPr lang="pt-BR" dirty="0"/>
              <a:t>significa "entre", e </a:t>
            </a:r>
            <a:r>
              <a:rPr lang="pt-BR" i="1" dirty="0" err="1"/>
              <a:t>legere</a:t>
            </a:r>
            <a:r>
              <a:rPr lang="pt-BR" i="1" dirty="0"/>
              <a:t> </a:t>
            </a:r>
            <a:r>
              <a:rPr lang="pt-BR" dirty="0"/>
              <a:t>quer dizer "escolha". Assim sendo, o significado original deste termo faz referência a capacidade de escolha de um indivíduo entre as várias possibilidades ou opções que lhe são apresentadas.</a:t>
            </a:r>
          </a:p>
          <a:p>
            <a:endParaRPr lang="pt-BR" dirty="0">
              <a:cs typeface="Calibri" panose="020F0502020204030204"/>
            </a:endParaRPr>
          </a:p>
          <a:p>
            <a:pPr marL="316188" indent="-316188">
              <a:buFont typeface="Arial" panose="020B0604020202020204" pitchFamily="34" charset="0"/>
              <a:buChar char="•"/>
            </a:pPr>
            <a:r>
              <a:rPr lang="pt-BR" b="1" dirty="0"/>
              <a:t>Artificial</a:t>
            </a:r>
            <a:r>
              <a:rPr lang="pt-BR" dirty="0"/>
              <a:t>: feito com arte, produzido pela mão do homem, não pela natureza.</a:t>
            </a:r>
            <a:endParaRPr lang="pt-BR" b="1" dirty="0">
              <a:cs typeface="Calibri"/>
            </a:endParaRPr>
          </a:p>
          <a:p>
            <a:pPr marL="316188" indent="-316188">
              <a:buFont typeface="Arial" panose="020B0604020202020204" pitchFamily="34" charset="0"/>
              <a:buChar char="•"/>
            </a:pPr>
            <a:endParaRPr lang="pt-BR" b="1" dirty="0"/>
          </a:p>
          <a:p>
            <a:pPr marL="316188" indent="-316188">
              <a:buFont typeface="Arial" panose="020B0604020202020204" pitchFamily="34" charset="0"/>
              <a:buChar char="•"/>
            </a:pPr>
            <a:r>
              <a:rPr lang="pt-BR" b="1" dirty="0"/>
              <a:t>Objetivo</a:t>
            </a:r>
            <a:r>
              <a:rPr lang="pt-BR" dirty="0"/>
              <a:t>: Criar máquinas que </a:t>
            </a:r>
            <a:r>
              <a:rPr lang="pt-BR" i="1" dirty="0"/>
              <a:t>imitem</a:t>
            </a:r>
            <a:r>
              <a:rPr lang="pt-BR" dirty="0"/>
              <a:t> nossa capacidade mental para uma determinada tarefa. </a:t>
            </a:r>
            <a:endParaRPr lang="pt-BR" dirty="0">
              <a:cs typeface="Calibri"/>
            </a:endParaRPr>
          </a:p>
          <a:p>
            <a:pPr marL="316188" indent="-316188">
              <a:buFont typeface="Arial" panose="020B0604020202020204" pitchFamily="34" charset="0"/>
              <a:buChar char="•"/>
            </a:pPr>
            <a:r>
              <a:rPr lang="pt-BR" dirty="0"/>
              <a:t>Porém, esta </a:t>
            </a:r>
            <a:r>
              <a:rPr lang="pt-BR" i="1" dirty="0"/>
              <a:t>imitação</a:t>
            </a:r>
            <a:r>
              <a:rPr lang="pt-BR" dirty="0"/>
              <a:t> não será perfeita dado que somos construídos de matéria viva e até o momento não fomos capazes de criar nada semelhante ao nosso cérebro. </a:t>
            </a:r>
          </a:p>
          <a:p>
            <a:pPr marL="316188" indent="-316188">
              <a:buFont typeface="Arial" panose="020B0604020202020204" pitchFamily="34" charset="0"/>
              <a:buChar char="•"/>
            </a:pPr>
            <a:r>
              <a:rPr lang="pt-BR" dirty="0"/>
              <a:t>Essa </a:t>
            </a:r>
            <a:r>
              <a:rPr lang="pt-BR" i="1" dirty="0"/>
              <a:t>imitação</a:t>
            </a:r>
            <a:r>
              <a:rPr lang="pt-BR" dirty="0"/>
              <a:t> é, portanto, apenas uma aproximação. É por isso que em IA fala-se da criação de máquinas que são </a:t>
            </a:r>
            <a:r>
              <a:rPr lang="pt-BR" i="1" dirty="0"/>
              <a:t>modelos</a:t>
            </a:r>
            <a:r>
              <a:rPr lang="pt-BR" dirty="0"/>
              <a:t> de nossa capacidade de aprender, raciocinar, enxergar, falar, ouvir, etc.</a:t>
            </a:r>
            <a:endParaRPr lang="en-US" sz="2200" b="1" dirty="0"/>
          </a:p>
          <a:p>
            <a:endParaRPr lang="en-US" sz="2200" b="1" dirty="0"/>
          </a:p>
          <a:p>
            <a:r>
              <a:rPr lang="en-US" b="1" dirty="0">
                <a:cs typeface="Calibri" panose="020F0502020204030204"/>
              </a:rPr>
              <a:t>Artificial Intelligence (AI) - </a:t>
            </a:r>
            <a:r>
              <a:rPr lang="en-US" dirty="0">
                <a:cs typeface="Calibri"/>
              </a:rPr>
              <a:t>the broad discipline of creating intelligent machines.</a:t>
            </a:r>
            <a:endParaRPr lang="en-US" dirty="0"/>
          </a:p>
          <a:p>
            <a:r>
              <a:rPr lang="en-US" b="1" dirty="0">
                <a:cs typeface="Calibri"/>
              </a:rPr>
              <a:t>Machine Learning (ML) - </a:t>
            </a:r>
            <a:r>
              <a:rPr lang="en-US" dirty="0">
                <a:cs typeface="Calibri"/>
              </a:rPr>
              <a:t>refers to systems that </a:t>
            </a:r>
            <a:r>
              <a:rPr lang="en-US" dirty="0"/>
              <a:t>can</a:t>
            </a:r>
            <a:r>
              <a:rPr lang="en-US" sz="2200" dirty="0"/>
              <a:t> learn from experience.</a:t>
            </a:r>
            <a:endParaRPr lang="en-US" sz="2200" dirty="0">
              <a:cs typeface="Calibri"/>
            </a:endParaRPr>
          </a:p>
          <a:p>
            <a:endParaRPr lang="en-US" sz="2200" dirty="0"/>
          </a:p>
          <a:p>
            <a:r>
              <a:rPr lang="en-US" sz="2200" b="1" dirty="0"/>
              <a:t>Difference</a:t>
            </a:r>
            <a:r>
              <a:rPr lang="en-US" sz="2200" dirty="0"/>
              <a:t>: Artificial Intelligence is the broader concept of machines being able to carry out tasks in a way that we would consider “smart”.</a:t>
            </a:r>
          </a:p>
          <a:p>
            <a:r>
              <a:rPr lang="en-US" sz="2200" dirty="0"/>
              <a:t>And, Machine Learning is a current application of AI based around the idea that we should really just be able to give machines access to data and let them learn for themselves.</a:t>
            </a:r>
          </a:p>
          <a:p>
            <a:endParaRPr lang="en-US" sz="2200" dirty="0"/>
          </a:p>
          <a:p>
            <a:pPr defTabSz="1686336">
              <a:defRPr/>
            </a:pPr>
            <a:r>
              <a:rPr lang="en-US" sz="2200" dirty="0"/>
              <a:t>In </a:t>
            </a:r>
            <a:r>
              <a:rPr lang="en-US" sz="2200" b="1" i="1" dirty="0"/>
              <a:t>Machine learning</a:t>
            </a:r>
            <a:r>
              <a:rPr lang="en-US" sz="2200" dirty="0"/>
              <a:t>, algorithms acquire the knowledge or skill through experience. Machine learning relies on big data sets to remind the data to find common patterns.</a:t>
            </a:r>
          </a:p>
          <a:p>
            <a:endParaRPr lang="en-US" sz="2200" dirty="0"/>
          </a:p>
          <a:p>
            <a:r>
              <a:rPr lang="en-US" sz="2200" dirty="0"/>
              <a:t>In summary, machine learning uses the experience to look for the pattern it learned. AI uses the experience to acquire knowledge/skill and also how to apply that knowledge for new environments.</a:t>
            </a:r>
          </a:p>
          <a:p>
            <a:endParaRPr lang="pt-BR" dirty="0"/>
          </a:p>
          <a:p>
            <a:pPr rtl="0"/>
            <a:r>
              <a:rPr lang="en-US" sz="2200" dirty="0"/>
              <a:t>First of all, </a:t>
            </a:r>
            <a:r>
              <a:rPr lang="en-US" sz="2200" b="1" dirty="0"/>
              <a:t>leave the terms artificial and machine aside</a:t>
            </a:r>
            <a:r>
              <a:rPr lang="en-US" sz="2200" dirty="0"/>
              <a:t>. We will try to understand the words intelligence and learning one-by-one. Think of how one can solve a given (mathematical and not real life) problem. There are two possibilities - </a:t>
            </a:r>
            <a:r>
              <a:rPr lang="en-US" sz="2200" i="1" dirty="0"/>
              <a:t>either</a:t>
            </a:r>
          </a:p>
          <a:p>
            <a:pPr rtl="0"/>
            <a:endParaRPr lang="en-US" sz="2200" dirty="0"/>
          </a:p>
          <a:p>
            <a:r>
              <a:rPr lang="en-US" sz="2200" dirty="0"/>
              <a:t>Method 1: he/she/it has solved such a problem before and has </a:t>
            </a:r>
            <a:r>
              <a:rPr lang="en-US" sz="2200" b="1" i="1" dirty="0"/>
              <a:t>learned</a:t>
            </a:r>
            <a:r>
              <a:rPr lang="en-US" sz="2200" dirty="0"/>
              <a:t> how to solve such problems </a:t>
            </a:r>
            <a:r>
              <a:rPr lang="en-US" sz="2200" i="1" dirty="0"/>
              <a:t>or</a:t>
            </a:r>
          </a:p>
          <a:p>
            <a:endParaRPr lang="en-US" sz="2200" dirty="0"/>
          </a:p>
          <a:p>
            <a:r>
              <a:rPr lang="en-US" sz="2200" dirty="0"/>
              <a:t>Method 2: (it is first time he/she/it faced this type of problem and)</a:t>
            </a:r>
            <a:r>
              <a:rPr lang="en-US" sz="2200" i="1" dirty="0"/>
              <a:t> </a:t>
            </a:r>
            <a:r>
              <a:rPr lang="en-US" sz="2200" dirty="0"/>
              <a:t>he/she/it is </a:t>
            </a:r>
            <a:r>
              <a:rPr lang="en-US" sz="2200" b="1" i="1" dirty="0"/>
              <a:t>actually intelligent</a:t>
            </a:r>
            <a:r>
              <a:rPr lang="en-US" sz="2200" dirty="0"/>
              <a:t> to think of possibilities of how to solve the problem based on what he/she/it </a:t>
            </a:r>
            <a:r>
              <a:rPr lang="en-US" sz="2200" b="1" i="1" dirty="0"/>
              <a:t>knows</a:t>
            </a:r>
            <a:r>
              <a:rPr lang="en-US" sz="2200" dirty="0"/>
              <a:t>, right?</a:t>
            </a:r>
          </a:p>
          <a:p>
            <a:pPr rtl="0"/>
            <a:endParaRPr lang="en-US" sz="2200" dirty="0"/>
          </a:p>
          <a:p>
            <a:pPr rtl="0"/>
            <a:r>
              <a:rPr lang="en-US" sz="2200" dirty="0"/>
              <a:t>The former is called </a:t>
            </a:r>
            <a:r>
              <a:rPr lang="en-US" sz="2200" b="1" dirty="0"/>
              <a:t>learning </a:t>
            </a:r>
            <a:r>
              <a:rPr lang="en-US" sz="2200" dirty="0"/>
              <a:t>and the latter is called </a:t>
            </a:r>
            <a:r>
              <a:rPr lang="en-US" sz="2200" b="1" dirty="0"/>
              <a:t>knowledge</a:t>
            </a:r>
            <a:r>
              <a:rPr lang="en-US" sz="2200" dirty="0"/>
              <a:t> (along with intelligence). So, in short, to solve a problem, one needs either of these two. Hence, </a:t>
            </a:r>
            <a:r>
              <a:rPr lang="en-US" sz="2200" b="1" dirty="0"/>
              <a:t>learning is a part of intelligence</a:t>
            </a:r>
            <a:r>
              <a:rPr lang="en-US" sz="2200" dirty="0"/>
              <a:t>. </a:t>
            </a:r>
            <a:endParaRPr lang="en-US" sz="2200" dirty="0" smtClean="0"/>
          </a:p>
          <a:p>
            <a:pPr rtl="0"/>
            <a:endParaRPr lang="en-US" sz="2200" dirty="0"/>
          </a:p>
          <a:p>
            <a:pPr rtl="0"/>
            <a:r>
              <a:rPr lang="en-US" sz="2200" i="1" dirty="0"/>
              <a:t>AI is a bigger concept to create intelligent machines that can simulate human thinking capability and behavior, whereas, machine learning is an application or subset of AI that allows machines to learn from data without being programmed explicitly.</a:t>
            </a:r>
            <a:endParaRPr lang="en-US" sz="2200" dirty="0"/>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9</a:t>
            </a:fld>
            <a:endParaRPr lang="pt-BR"/>
          </a:p>
        </p:txBody>
      </p:sp>
    </p:spTree>
    <p:extLst>
      <p:ext uri="{BB962C8B-B14F-4D97-AF65-F5344CB8AC3E}">
        <p14:creationId xmlns:p14="http://schemas.microsoft.com/office/powerpoint/2010/main" val="24574681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DB9B4FF-B06E-403C-A326-BDC64D8FF94E}"/>
              </a:ext>
            </a:extLst>
          </p:cNvPr>
          <p:cNvSpPr>
            <a:spLocks noGrp="1"/>
          </p:cNvSpPr>
          <p:nvPr>
            <p:ph type="ctrTitle"/>
          </p:nvPr>
        </p:nvSpPr>
        <p:spPr>
          <a:xfrm>
            <a:off x="1524000" y="1122363"/>
            <a:ext cx="9144000" cy="2387600"/>
          </a:xfrm>
        </p:spPr>
        <p:txBody>
          <a:bodyPr anchor="b"/>
          <a:lstStyle>
            <a:lvl1pPr algn="ctr">
              <a:defRPr sz="6000"/>
            </a:lvl1pPr>
          </a:lstStyle>
          <a:p>
            <a:r>
              <a:rPr lang="pt-BR"/>
              <a:t>Clique para editar o título Mestre</a:t>
            </a:r>
          </a:p>
        </p:txBody>
      </p:sp>
      <p:sp>
        <p:nvSpPr>
          <p:cNvPr id="3" name="Subtítulo 2">
            <a:extLst>
              <a:ext uri="{FF2B5EF4-FFF2-40B4-BE49-F238E27FC236}">
                <a16:creationId xmlns:a16="http://schemas.microsoft.com/office/drawing/2014/main" id="{247BDFCE-746E-45BF-A319-4733D58D163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p>
        </p:txBody>
      </p:sp>
      <p:sp>
        <p:nvSpPr>
          <p:cNvPr id="4" name="Espaço Reservado para Data 3">
            <a:extLst>
              <a:ext uri="{FF2B5EF4-FFF2-40B4-BE49-F238E27FC236}">
                <a16:creationId xmlns:a16="http://schemas.microsoft.com/office/drawing/2014/main" id="{9EDE2778-5372-4104-B96D-968184DA8288}"/>
              </a:ext>
            </a:extLst>
          </p:cNvPr>
          <p:cNvSpPr>
            <a:spLocks noGrp="1"/>
          </p:cNvSpPr>
          <p:nvPr>
            <p:ph type="dt" sz="half" idx="10"/>
          </p:nvPr>
        </p:nvSpPr>
        <p:spPr/>
        <p:txBody>
          <a:bodyPr/>
          <a:lstStyle/>
          <a:p>
            <a:fld id="{63289F7E-B80B-496E-81B4-D396C37C9454}" type="datetimeFigureOut">
              <a:rPr lang="pt-BR" smtClean="0"/>
              <a:t>03/03/2020</a:t>
            </a:fld>
            <a:endParaRPr lang="pt-BR"/>
          </a:p>
        </p:txBody>
      </p:sp>
      <p:sp>
        <p:nvSpPr>
          <p:cNvPr id="5" name="Espaço Reservado para Rodapé 4">
            <a:extLst>
              <a:ext uri="{FF2B5EF4-FFF2-40B4-BE49-F238E27FC236}">
                <a16:creationId xmlns:a16="http://schemas.microsoft.com/office/drawing/2014/main" id="{C1DD0F41-C861-4051-988D-3024A37A4B93}"/>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07E5967E-D980-431A-A5DB-3F0C5030A81E}"/>
              </a:ext>
            </a:extLst>
          </p:cNvPr>
          <p:cNvSpPr>
            <a:spLocks noGrp="1"/>
          </p:cNvSpPr>
          <p:nvPr>
            <p:ph type="sldNum" sz="quarter" idx="12"/>
          </p:nvPr>
        </p:nvSpPr>
        <p:spPr/>
        <p:txBody>
          <a:bodyPr/>
          <a:lstStyle/>
          <a:p>
            <a:fld id="{1A7E88B7-70CE-4035-AE73-13FA6FB985D4}" type="slidenum">
              <a:rPr lang="pt-BR" smtClean="0"/>
              <a:t>‹#›</a:t>
            </a:fld>
            <a:endParaRPr lang="pt-BR"/>
          </a:p>
        </p:txBody>
      </p:sp>
    </p:spTree>
    <p:extLst>
      <p:ext uri="{BB962C8B-B14F-4D97-AF65-F5344CB8AC3E}">
        <p14:creationId xmlns:p14="http://schemas.microsoft.com/office/powerpoint/2010/main" val="36497542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036C49F-3E68-4175-81BA-3C3FEE44308A}"/>
              </a:ext>
            </a:extLst>
          </p:cNvPr>
          <p:cNvSpPr>
            <a:spLocks noGrp="1"/>
          </p:cNvSpPr>
          <p:nvPr>
            <p:ph type="title"/>
          </p:nvPr>
        </p:nvSpPr>
        <p:spPr/>
        <p:txBody>
          <a:bodyPr/>
          <a:lstStyle/>
          <a:p>
            <a:r>
              <a:rPr lang="pt-BR"/>
              <a:t>Clique para editar o título Mestre</a:t>
            </a:r>
          </a:p>
        </p:txBody>
      </p:sp>
      <p:sp>
        <p:nvSpPr>
          <p:cNvPr id="3" name="Espaço Reservado para Texto Vertical 2">
            <a:extLst>
              <a:ext uri="{FF2B5EF4-FFF2-40B4-BE49-F238E27FC236}">
                <a16:creationId xmlns:a16="http://schemas.microsoft.com/office/drawing/2014/main" id="{426FA736-3DD3-4D4E-B57B-BBE1D8F7D424}"/>
              </a:ext>
            </a:extLst>
          </p:cNvPr>
          <p:cNvSpPr>
            <a:spLocks noGrp="1"/>
          </p:cNvSpPr>
          <p:nvPr>
            <p:ph type="body" orient="vert" idx="1"/>
          </p:nvPr>
        </p:nvSpPr>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99E8855C-D8FD-48F6-B14E-861E0DE4D915}"/>
              </a:ext>
            </a:extLst>
          </p:cNvPr>
          <p:cNvSpPr>
            <a:spLocks noGrp="1"/>
          </p:cNvSpPr>
          <p:nvPr>
            <p:ph type="dt" sz="half" idx="10"/>
          </p:nvPr>
        </p:nvSpPr>
        <p:spPr/>
        <p:txBody>
          <a:bodyPr/>
          <a:lstStyle/>
          <a:p>
            <a:fld id="{63289F7E-B80B-496E-81B4-D396C37C9454}" type="datetimeFigureOut">
              <a:rPr lang="pt-BR" smtClean="0"/>
              <a:t>03/03/2020</a:t>
            </a:fld>
            <a:endParaRPr lang="pt-BR"/>
          </a:p>
        </p:txBody>
      </p:sp>
      <p:sp>
        <p:nvSpPr>
          <p:cNvPr id="5" name="Espaço Reservado para Rodapé 4">
            <a:extLst>
              <a:ext uri="{FF2B5EF4-FFF2-40B4-BE49-F238E27FC236}">
                <a16:creationId xmlns:a16="http://schemas.microsoft.com/office/drawing/2014/main" id="{97C0BB88-2F21-42A5-ACFF-83DA47F2D340}"/>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6CB462B3-1F22-4C05-B4B8-7A279FB7D5E9}"/>
              </a:ext>
            </a:extLst>
          </p:cNvPr>
          <p:cNvSpPr>
            <a:spLocks noGrp="1"/>
          </p:cNvSpPr>
          <p:nvPr>
            <p:ph type="sldNum" sz="quarter" idx="12"/>
          </p:nvPr>
        </p:nvSpPr>
        <p:spPr/>
        <p:txBody>
          <a:bodyPr/>
          <a:lstStyle/>
          <a:p>
            <a:fld id="{1A7E88B7-70CE-4035-AE73-13FA6FB985D4}" type="slidenum">
              <a:rPr lang="pt-BR" smtClean="0"/>
              <a:t>‹#›</a:t>
            </a:fld>
            <a:endParaRPr lang="pt-BR"/>
          </a:p>
        </p:txBody>
      </p:sp>
    </p:spTree>
    <p:extLst>
      <p:ext uri="{BB962C8B-B14F-4D97-AF65-F5344CB8AC3E}">
        <p14:creationId xmlns:p14="http://schemas.microsoft.com/office/powerpoint/2010/main" val="5534815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EAEAB728-701C-4207-A9D5-23FF45C60502}"/>
              </a:ext>
            </a:extLst>
          </p:cNvPr>
          <p:cNvSpPr>
            <a:spLocks noGrp="1"/>
          </p:cNvSpPr>
          <p:nvPr>
            <p:ph type="title" orient="vert"/>
          </p:nvPr>
        </p:nvSpPr>
        <p:spPr>
          <a:xfrm>
            <a:off x="8724900" y="365125"/>
            <a:ext cx="2628900" cy="5811838"/>
          </a:xfrm>
        </p:spPr>
        <p:txBody>
          <a:bodyPr vert="eaVert"/>
          <a:lstStyle/>
          <a:p>
            <a:r>
              <a:rPr lang="pt-BR"/>
              <a:t>Clique para editar o título Mestre</a:t>
            </a:r>
          </a:p>
        </p:txBody>
      </p:sp>
      <p:sp>
        <p:nvSpPr>
          <p:cNvPr id="3" name="Espaço Reservado para Texto Vertical 2">
            <a:extLst>
              <a:ext uri="{FF2B5EF4-FFF2-40B4-BE49-F238E27FC236}">
                <a16:creationId xmlns:a16="http://schemas.microsoft.com/office/drawing/2014/main" id="{BA8C8CCF-7823-480A-9A19-0F664DD17E3B}"/>
              </a:ext>
            </a:extLst>
          </p:cNvPr>
          <p:cNvSpPr>
            <a:spLocks noGrp="1"/>
          </p:cNvSpPr>
          <p:nvPr>
            <p:ph type="body" orient="vert" idx="1"/>
          </p:nvPr>
        </p:nvSpPr>
        <p:spPr>
          <a:xfrm>
            <a:off x="838200" y="365125"/>
            <a:ext cx="7734300" cy="5811838"/>
          </a:xfrm>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721D5734-7B1F-425D-942F-6EB73344027C}"/>
              </a:ext>
            </a:extLst>
          </p:cNvPr>
          <p:cNvSpPr>
            <a:spLocks noGrp="1"/>
          </p:cNvSpPr>
          <p:nvPr>
            <p:ph type="dt" sz="half" idx="10"/>
          </p:nvPr>
        </p:nvSpPr>
        <p:spPr/>
        <p:txBody>
          <a:bodyPr/>
          <a:lstStyle/>
          <a:p>
            <a:fld id="{63289F7E-B80B-496E-81B4-D396C37C9454}" type="datetimeFigureOut">
              <a:rPr lang="pt-BR" smtClean="0"/>
              <a:t>03/03/2020</a:t>
            </a:fld>
            <a:endParaRPr lang="pt-BR"/>
          </a:p>
        </p:txBody>
      </p:sp>
      <p:sp>
        <p:nvSpPr>
          <p:cNvPr id="5" name="Espaço Reservado para Rodapé 4">
            <a:extLst>
              <a:ext uri="{FF2B5EF4-FFF2-40B4-BE49-F238E27FC236}">
                <a16:creationId xmlns:a16="http://schemas.microsoft.com/office/drawing/2014/main" id="{1E1AAEAC-F08D-45FE-89EC-B1B349A868C9}"/>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BAA44493-9911-47B2-87A6-C2141A972BC8}"/>
              </a:ext>
            </a:extLst>
          </p:cNvPr>
          <p:cNvSpPr>
            <a:spLocks noGrp="1"/>
          </p:cNvSpPr>
          <p:nvPr>
            <p:ph type="sldNum" sz="quarter" idx="12"/>
          </p:nvPr>
        </p:nvSpPr>
        <p:spPr/>
        <p:txBody>
          <a:bodyPr/>
          <a:lstStyle/>
          <a:p>
            <a:fld id="{1A7E88B7-70CE-4035-AE73-13FA6FB985D4}" type="slidenum">
              <a:rPr lang="pt-BR" smtClean="0"/>
              <a:t>‹#›</a:t>
            </a:fld>
            <a:endParaRPr lang="pt-BR"/>
          </a:p>
        </p:txBody>
      </p:sp>
    </p:spTree>
    <p:extLst>
      <p:ext uri="{BB962C8B-B14F-4D97-AF65-F5344CB8AC3E}">
        <p14:creationId xmlns:p14="http://schemas.microsoft.com/office/powerpoint/2010/main" val="2182454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1BD44A5-8F21-4626-A01D-48A1C874B1D5}"/>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B79E8085-65A9-48AA-951D-71D978BFF4ED}"/>
              </a:ext>
            </a:extLst>
          </p:cNvPr>
          <p:cNvSpPr>
            <a:spLocks noGrp="1"/>
          </p:cNvSpPr>
          <p:nvPr>
            <p:ph idx="1"/>
          </p:nvPr>
        </p:nvSpPr>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F05BE1AF-51EA-425D-B188-DE7BD675009F}"/>
              </a:ext>
            </a:extLst>
          </p:cNvPr>
          <p:cNvSpPr>
            <a:spLocks noGrp="1"/>
          </p:cNvSpPr>
          <p:nvPr>
            <p:ph type="dt" sz="half" idx="10"/>
          </p:nvPr>
        </p:nvSpPr>
        <p:spPr/>
        <p:txBody>
          <a:bodyPr/>
          <a:lstStyle/>
          <a:p>
            <a:fld id="{63289F7E-B80B-496E-81B4-D396C37C9454}" type="datetimeFigureOut">
              <a:rPr lang="pt-BR" smtClean="0"/>
              <a:t>03/03/2020</a:t>
            </a:fld>
            <a:endParaRPr lang="pt-BR"/>
          </a:p>
        </p:txBody>
      </p:sp>
      <p:sp>
        <p:nvSpPr>
          <p:cNvPr id="5" name="Espaço Reservado para Rodapé 4">
            <a:extLst>
              <a:ext uri="{FF2B5EF4-FFF2-40B4-BE49-F238E27FC236}">
                <a16:creationId xmlns:a16="http://schemas.microsoft.com/office/drawing/2014/main" id="{121BE632-29CF-4CB9-B365-C9EF38F89BE6}"/>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60CF3DD1-9AEC-4A57-B461-4E4DD86FAC18}"/>
              </a:ext>
            </a:extLst>
          </p:cNvPr>
          <p:cNvSpPr>
            <a:spLocks noGrp="1"/>
          </p:cNvSpPr>
          <p:nvPr>
            <p:ph type="sldNum" sz="quarter" idx="12"/>
          </p:nvPr>
        </p:nvSpPr>
        <p:spPr/>
        <p:txBody>
          <a:bodyPr/>
          <a:lstStyle/>
          <a:p>
            <a:fld id="{1A7E88B7-70CE-4035-AE73-13FA6FB985D4}" type="slidenum">
              <a:rPr lang="pt-BR" smtClean="0"/>
              <a:t>‹#›</a:t>
            </a:fld>
            <a:endParaRPr lang="pt-BR"/>
          </a:p>
        </p:txBody>
      </p:sp>
    </p:spTree>
    <p:extLst>
      <p:ext uri="{BB962C8B-B14F-4D97-AF65-F5344CB8AC3E}">
        <p14:creationId xmlns:p14="http://schemas.microsoft.com/office/powerpoint/2010/main" val="36879079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4AB2FF0-A4D7-4E28-991D-FF26140D5988}"/>
              </a:ext>
            </a:extLst>
          </p:cNvPr>
          <p:cNvSpPr>
            <a:spLocks noGrp="1"/>
          </p:cNvSpPr>
          <p:nvPr>
            <p:ph type="title"/>
          </p:nvPr>
        </p:nvSpPr>
        <p:spPr>
          <a:xfrm>
            <a:off x="831850" y="1709738"/>
            <a:ext cx="10515600" cy="2852737"/>
          </a:xfrm>
        </p:spPr>
        <p:txBody>
          <a:bodyPr anchor="b"/>
          <a:lstStyle>
            <a:lvl1pPr>
              <a:defRPr sz="6000"/>
            </a:lvl1pPr>
          </a:lstStyle>
          <a:p>
            <a:r>
              <a:rPr lang="pt-BR"/>
              <a:t>Clique para editar o título Mestre</a:t>
            </a:r>
          </a:p>
        </p:txBody>
      </p:sp>
      <p:sp>
        <p:nvSpPr>
          <p:cNvPr id="3" name="Espaço Reservado para Texto 2">
            <a:extLst>
              <a:ext uri="{FF2B5EF4-FFF2-40B4-BE49-F238E27FC236}">
                <a16:creationId xmlns:a16="http://schemas.microsoft.com/office/drawing/2014/main" id="{E2AC45B0-4145-40DB-8E61-10546117060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a:t>Editar estilos de texto Mestre</a:t>
            </a:r>
          </a:p>
        </p:txBody>
      </p:sp>
      <p:sp>
        <p:nvSpPr>
          <p:cNvPr id="4" name="Espaço Reservado para Data 3">
            <a:extLst>
              <a:ext uri="{FF2B5EF4-FFF2-40B4-BE49-F238E27FC236}">
                <a16:creationId xmlns:a16="http://schemas.microsoft.com/office/drawing/2014/main" id="{50F1D3FB-740A-4EBA-A309-2CE71D12ECFB}"/>
              </a:ext>
            </a:extLst>
          </p:cNvPr>
          <p:cNvSpPr>
            <a:spLocks noGrp="1"/>
          </p:cNvSpPr>
          <p:nvPr>
            <p:ph type="dt" sz="half" idx="10"/>
          </p:nvPr>
        </p:nvSpPr>
        <p:spPr/>
        <p:txBody>
          <a:bodyPr/>
          <a:lstStyle/>
          <a:p>
            <a:fld id="{63289F7E-B80B-496E-81B4-D396C37C9454}" type="datetimeFigureOut">
              <a:rPr lang="pt-BR" smtClean="0"/>
              <a:t>03/03/2020</a:t>
            </a:fld>
            <a:endParaRPr lang="pt-BR"/>
          </a:p>
        </p:txBody>
      </p:sp>
      <p:sp>
        <p:nvSpPr>
          <p:cNvPr id="5" name="Espaço Reservado para Rodapé 4">
            <a:extLst>
              <a:ext uri="{FF2B5EF4-FFF2-40B4-BE49-F238E27FC236}">
                <a16:creationId xmlns:a16="http://schemas.microsoft.com/office/drawing/2014/main" id="{BDCAB18F-8715-4465-A940-F9C193A2ACE9}"/>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353466C6-8248-429F-8056-FF040BF509EB}"/>
              </a:ext>
            </a:extLst>
          </p:cNvPr>
          <p:cNvSpPr>
            <a:spLocks noGrp="1"/>
          </p:cNvSpPr>
          <p:nvPr>
            <p:ph type="sldNum" sz="quarter" idx="12"/>
          </p:nvPr>
        </p:nvSpPr>
        <p:spPr/>
        <p:txBody>
          <a:bodyPr/>
          <a:lstStyle/>
          <a:p>
            <a:fld id="{1A7E88B7-70CE-4035-AE73-13FA6FB985D4}" type="slidenum">
              <a:rPr lang="pt-BR" smtClean="0"/>
              <a:t>‹#›</a:t>
            </a:fld>
            <a:endParaRPr lang="pt-BR"/>
          </a:p>
        </p:txBody>
      </p:sp>
    </p:spTree>
    <p:extLst>
      <p:ext uri="{BB962C8B-B14F-4D97-AF65-F5344CB8AC3E}">
        <p14:creationId xmlns:p14="http://schemas.microsoft.com/office/powerpoint/2010/main" val="24652279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C7BB9F0-F14B-4A91-B2B7-35BC47FE4DE7}"/>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EC1FC1C4-73DA-47A6-8496-B0B457F7D39A}"/>
              </a:ext>
            </a:extLst>
          </p:cNvPr>
          <p:cNvSpPr>
            <a:spLocks noGrp="1"/>
          </p:cNvSpPr>
          <p:nvPr>
            <p:ph sz="half" idx="1"/>
          </p:nvPr>
        </p:nvSpPr>
        <p:spPr>
          <a:xfrm>
            <a:off x="838200" y="1825625"/>
            <a:ext cx="5181600" cy="435133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a:extLst>
              <a:ext uri="{FF2B5EF4-FFF2-40B4-BE49-F238E27FC236}">
                <a16:creationId xmlns:a16="http://schemas.microsoft.com/office/drawing/2014/main" id="{E92F06A8-A449-4D92-9912-76873E529B38}"/>
              </a:ext>
            </a:extLst>
          </p:cNvPr>
          <p:cNvSpPr>
            <a:spLocks noGrp="1"/>
          </p:cNvSpPr>
          <p:nvPr>
            <p:ph sz="half" idx="2"/>
          </p:nvPr>
        </p:nvSpPr>
        <p:spPr>
          <a:xfrm>
            <a:off x="6172200" y="1825625"/>
            <a:ext cx="5181600" cy="435133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a:extLst>
              <a:ext uri="{FF2B5EF4-FFF2-40B4-BE49-F238E27FC236}">
                <a16:creationId xmlns:a16="http://schemas.microsoft.com/office/drawing/2014/main" id="{938070A4-BC2F-4D55-BD8D-DEAF11BB9EE9}"/>
              </a:ext>
            </a:extLst>
          </p:cNvPr>
          <p:cNvSpPr>
            <a:spLocks noGrp="1"/>
          </p:cNvSpPr>
          <p:nvPr>
            <p:ph type="dt" sz="half" idx="10"/>
          </p:nvPr>
        </p:nvSpPr>
        <p:spPr/>
        <p:txBody>
          <a:bodyPr/>
          <a:lstStyle/>
          <a:p>
            <a:fld id="{63289F7E-B80B-496E-81B4-D396C37C9454}" type="datetimeFigureOut">
              <a:rPr lang="pt-BR" smtClean="0"/>
              <a:t>03/03/2020</a:t>
            </a:fld>
            <a:endParaRPr lang="pt-BR"/>
          </a:p>
        </p:txBody>
      </p:sp>
      <p:sp>
        <p:nvSpPr>
          <p:cNvPr id="6" name="Espaço Reservado para Rodapé 5">
            <a:extLst>
              <a:ext uri="{FF2B5EF4-FFF2-40B4-BE49-F238E27FC236}">
                <a16:creationId xmlns:a16="http://schemas.microsoft.com/office/drawing/2014/main" id="{45CC2DB8-844A-465F-BA9A-7734C80C7F43}"/>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4CC606A8-097B-4040-94E0-CD8C88280D8F}"/>
              </a:ext>
            </a:extLst>
          </p:cNvPr>
          <p:cNvSpPr>
            <a:spLocks noGrp="1"/>
          </p:cNvSpPr>
          <p:nvPr>
            <p:ph type="sldNum" sz="quarter" idx="12"/>
          </p:nvPr>
        </p:nvSpPr>
        <p:spPr/>
        <p:txBody>
          <a:bodyPr/>
          <a:lstStyle/>
          <a:p>
            <a:fld id="{1A7E88B7-70CE-4035-AE73-13FA6FB985D4}" type="slidenum">
              <a:rPr lang="pt-BR" smtClean="0"/>
              <a:t>‹#›</a:t>
            </a:fld>
            <a:endParaRPr lang="pt-BR"/>
          </a:p>
        </p:txBody>
      </p:sp>
    </p:spTree>
    <p:extLst>
      <p:ext uri="{BB962C8B-B14F-4D97-AF65-F5344CB8AC3E}">
        <p14:creationId xmlns:p14="http://schemas.microsoft.com/office/powerpoint/2010/main" val="38985444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6D66686-0143-4CB6-8C09-BA326F1E7ACA}"/>
              </a:ext>
            </a:extLst>
          </p:cNvPr>
          <p:cNvSpPr>
            <a:spLocks noGrp="1"/>
          </p:cNvSpPr>
          <p:nvPr>
            <p:ph type="title"/>
          </p:nvPr>
        </p:nvSpPr>
        <p:spPr>
          <a:xfrm>
            <a:off x="839788" y="365125"/>
            <a:ext cx="10515600" cy="1325563"/>
          </a:xfrm>
        </p:spPr>
        <p:txBody>
          <a:bodyPr/>
          <a:lstStyle/>
          <a:p>
            <a:r>
              <a:rPr lang="pt-BR"/>
              <a:t>Clique para editar o título Mestre</a:t>
            </a:r>
          </a:p>
        </p:txBody>
      </p:sp>
      <p:sp>
        <p:nvSpPr>
          <p:cNvPr id="3" name="Espaço Reservado para Texto 2">
            <a:extLst>
              <a:ext uri="{FF2B5EF4-FFF2-40B4-BE49-F238E27FC236}">
                <a16:creationId xmlns:a16="http://schemas.microsoft.com/office/drawing/2014/main" id="{0227AB85-F59E-4BCE-B846-4FA0992C2F2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4" name="Espaço Reservado para Conteúdo 3">
            <a:extLst>
              <a:ext uri="{FF2B5EF4-FFF2-40B4-BE49-F238E27FC236}">
                <a16:creationId xmlns:a16="http://schemas.microsoft.com/office/drawing/2014/main" id="{3373456C-7319-4D0A-827D-D29F6B083F5D}"/>
              </a:ext>
            </a:extLst>
          </p:cNvPr>
          <p:cNvSpPr>
            <a:spLocks noGrp="1"/>
          </p:cNvSpPr>
          <p:nvPr>
            <p:ph sz="half" idx="2"/>
          </p:nvPr>
        </p:nvSpPr>
        <p:spPr>
          <a:xfrm>
            <a:off x="839788" y="2505075"/>
            <a:ext cx="5157787" cy="368458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a:extLst>
              <a:ext uri="{FF2B5EF4-FFF2-40B4-BE49-F238E27FC236}">
                <a16:creationId xmlns:a16="http://schemas.microsoft.com/office/drawing/2014/main" id="{4CD109D0-2E83-4262-8029-A871CEC4740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6" name="Espaço Reservado para Conteúdo 5">
            <a:extLst>
              <a:ext uri="{FF2B5EF4-FFF2-40B4-BE49-F238E27FC236}">
                <a16:creationId xmlns:a16="http://schemas.microsoft.com/office/drawing/2014/main" id="{AD706E3A-CFBB-4A6C-A65F-D0360A9E74FE}"/>
              </a:ext>
            </a:extLst>
          </p:cNvPr>
          <p:cNvSpPr>
            <a:spLocks noGrp="1"/>
          </p:cNvSpPr>
          <p:nvPr>
            <p:ph sz="quarter" idx="4"/>
          </p:nvPr>
        </p:nvSpPr>
        <p:spPr>
          <a:xfrm>
            <a:off x="6172200" y="2505075"/>
            <a:ext cx="5183188" cy="368458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a:extLst>
              <a:ext uri="{FF2B5EF4-FFF2-40B4-BE49-F238E27FC236}">
                <a16:creationId xmlns:a16="http://schemas.microsoft.com/office/drawing/2014/main" id="{4172C0E5-5AF0-4805-BB51-443733CD2BD5}"/>
              </a:ext>
            </a:extLst>
          </p:cNvPr>
          <p:cNvSpPr>
            <a:spLocks noGrp="1"/>
          </p:cNvSpPr>
          <p:nvPr>
            <p:ph type="dt" sz="half" idx="10"/>
          </p:nvPr>
        </p:nvSpPr>
        <p:spPr/>
        <p:txBody>
          <a:bodyPr/>
          <a:lstStyle/>
          <a:p>
            <a:fld id="{63289F7E-B80B-496E-81B4-D396C37C9454}" type="datetimeFigureOut">
              <a:rPr lang="pt-BR" smtClean="0"/>
              <a:t>03/03/2020</a:t>
            </a:fld>
            <a:endParaRPr lang="pt-BR"/>
          </a:p>
        </p:txBody>
      </p:sp>
      <p:sp>
        <p:nvSpPr>
          <p:cNvPr id="8" name="Espaço Reservado para Rodapé 7">
            <a:extLst>
              <a:ext uri="{FF2B5EF4-FFF2-40B4-BE49-F238E27FC236}">
                <a16:creationId xmlns:a16="http://schemas.microsoft.com/office/drawing/2014/main" id="{0E801648-156F-497E-99CF-797DF48051E1}"/>
              </a:ext>
            </a:extLst>
          </p:cNvPr>
          <p:cNvSpPr>
            <a:spLocks noGrp="1"/>
          </p:cNvSpPr>
          <p:nvPr>
            <p:ph type="ftr" sz="quarter" idx="11"/>
          </p:nvPr>
        </p:nvSpPr>
        <p:spPr/>
        <p:txBody>
          <a:bodyPr/>
          <a:lstStyle/>
          <a:p>
            <a:endParaRPr lang="pt-BR"/>
          </a:p>
        </p:txBody>
      </p:sp>
      <p:sp>
        <p:nvSpPr>
          <p:cNvPr id="9" name="Espaço Reservado para Número de Slide 8">
            <a:extLst>
              <a:ext uri="{FF2B5EF4-FFF2-40B4-BE49-F238E27FC236}">
                <a16:creationId xmlns:a16="http://schemas.microsoft.com/office/drawing/2014/main" id="{EEE23D32-80E7-4796-A137-66BF842E4B53}"/>
              </a:ext>
            </a:extLst>
          </p:cNvPr>
          <p:cNvSpPr>
            <a:spLocks noGrp="1"/>
          </p:cNvSpPr>
          <p:nvPr>
            <p:ph type="sldNum" sz="quarter" idx="12"/>
          </p:nvPr>
        </p:nvSpPr>
        <p:spPr/>
        <p:txBody>
          <a:bodyPr/>
          <a:lstStyle/>
          <a:p>
            <a:fld id="{1A7E88B7-70CE-4035-AE73-13FA6FB985D4}" type="slidenum">
              <a:rPr lang="pt-BR" smtClean="0"/>
              <a:t>‹#›</a:t>
            </a:fld>
            <a:endParaRPr lang="pt-BR"/>
          </a:p>
        </p:txBody>
      </p:sp>
    </p:spTree>
    <p:extLst>
      <p:ext uri="{BB962C8B-B14F-4D97-AF65-F5344CB8AC3E}">
        <p14:creationId xmlns:p14="http://schemas.microsoft.com/office/powerpoint/2010/main" val="3722454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BCE2379-C78F-47E1-8CFC-B846E7AF148D}"/>
              </a:ext>
            </a:extLst>
          </p:cNvPr>
          <p:cNvSpPr>
            <a:spLocks noGrp="1"/>
          </p:cNvSpPr>
          <p:nvPr>
            <p:ph type="title"/>
          </p:nvPr>
        </p:nvSpPr>
        <p:spPr/>
        <p:txBody>
          <a:bodyPr/>
          <a:lstStyle/>
          <a:p>
            <a:r>
              <a:rPr lang="pt-BR"/>
              <a:t>Clique para editar o título Mestre</a:t>
            </a:r>
          </a:p>
        </p:txBody>
      </p:sp>
      <p:sp>
        <p:nvSpPr>
          <p:cNvPr id="3" name="Espaço Reservado para Data 2">
            <a:extLst>
              <a:ext uri="{FF2B5EF4-FFF2-40B4-BE49-F238E27FC236}">
                <a16:creationId xmlns:a16="http://schemas.microsoft.com/office/drawing/2014/main" id="{342600A9-7F92-4E22-9D94-E4717252A817}"/>
              </a:ext>
            </a:extLst>
          </p:cNvPr>
          <p:cNvSpPr>
            <a:spLocks noGrp="1"/>
          </p:cNvSpPr>
          <p:nvPr>
            <p:ph type="dt" sz="half" idx="10"/>
          </p:nvPr>
        </p:nvSpPr>
        <p:spPr/>
        <p:txBody>
          <a:bodyPr/>
          <a:lstStyle/>
          <a:p>
            <a:fld id="{63289F7E-B80B-496E-81B4-D396C37C9454}" type="datetimeFigureOut">
              <a:rPr lang="pt-BR" smtClean="0"/>
              <a:t>03/03/2020</a:t>
            </a:fld>
            <a:endParaRPr lang="pt-BR"/>
          </a:p>
        </p:txBody>
      </p:sp>
      <p:sp>
        <p:nvSpPr>
          <p:cNvPr id="4" name="Espaço Reservado para Rodapé 3">
            <a:extLst>
              <a:ext uri="{FF2B5EF4-FFF2-40B4-BE49-F238E27FC236}">
                <a16:creationId xmlns:a16="http://schemas.microsoft.com/office/drawing/2014/main" id="{192E6BED-F546-40CC-A2DF-99CBA853654E}"/>
              </a:ext>
            </a:extLst>
          </p:cNvPr>
          <p:cNvSpPr>
            <a:spLocks noGrp="1"/>
          </p:cNvSpPr>
          <p:nvPr>
            <p:ph type="ftr" sz="quarter" idx="11"/>
          </p:nvPr>
        </p:nvSpPr>
        <p:spPr/>
        <p:txBody>
          <a:bodyPr/>
          <a:lstStyle/>
          <a:p>
            <a:endParaRPr lang="pt-BR"/>
          </a:p>
        </p:txBody>
      </p:sp>
      <p:sp>
        <p:nvSpPr>
          <p:cNvPr id="5" name="Espaço Reservado para Número de Slide 4">
            <a:extLst>
              <a:ext uri="{FF2B5EF4-FFF2-40B4-BE49-F238E27FC236}">
                <a16:creationId xmlns:a16="http://schemas.microsoft.com/office/drawing/2014/main" id="{6091CC40-A8C4-4063-80EB-CC5099621678}"/>
              </a:ext>
            </a:extLst>
          </p:cNvPr>
          <p:cNvSpPr>
            <a:spLocks noGrp="1"/>
          </p:cNvSpPr>
          <p:nvPr>
            <p:ph type="sldNum" sz="quarter" idx="12"/>
          </p:nvPr>
        </p:nvSpPr>
        <p:spPr/>
        <p:txBody>
          <a:bodyPr/>
          <a:lstStyle/>
          <a:p>
            <a:fld id="{1A7E88B7-70CE-4035-AE73-13FA6FB985D4}" type="slidenum">
              <a:rPr lang="pt-BR" smtClean="0"/>
              <a:t>‹#›</a:t>
            </a:fld>
            <a:endParaRPr lang="pt-BR"/>
          </a:p>
        </p:txBody>
      </p:sp>
    </p:spTree>
    <p:extLst>
      <p:ext uri="{BB962C8B-B14F-4D97-AF65-F5344CB8AC3E}">
        <p14:creationId xmlns:p14="http://schemas.microsoft.com/office/powerpoint/2010/main" val="224413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a:extLst>
              <a:ext uri="{FF2B5EF4-FFF2-40B4-BE49-F238E27FC236}">
                <a16:creationId xmlns:a16="http://schemas.microsoft.com/office/drawing/2014/main" id="{DD19515C-212C-4EAE-84A3-8FF4BC844F1B}"/>
              </a:ext>
            </a:extLst>
          </p:cNvPr>
          <p:cNvSpPr>
            <a:spLocks noGrp="1"/>
          </p:cNvSpPr>
          <p:nvPr>
            <p:ph type="dt" sz="half" idx="10"/>
          </p:nvPr>
        </p:nvSpPr>
        <p:spPr/>
        <p:txBody>
          <a:bodyPr/>
          <a:lstStyle/>
          <a:p>
            <a:fld id="{63289F7E-B80B-496E-81B4-D396C37C9454}" type="datetimeFigureOut">
              <a:rPr lang="pt-BR" smtClean="0"/>
              <a:t>03/03/2020</a:t>
            </a:fld>
            <a:endParaRPr lang="pt-BR"/>
          </a:p>
        </p:txBody>
      </p:sp>
      <p:sp>
        <p:nvSpPr>
          <p:cNvPr id="3" name="Espaço Reservado para Rodapé 2">
            <a:extLst>
              <a:ext uri="{FF2B5EF4-FFF2-40B4-BE49-F238E27FC236}">
                <a16:creationId xmlns:a16="http://schemas.microsoft.com/office/drawing/2014/main" id="{94D3D120-B3E8-4C96-861D-7A4F12F49B3A}"/>
              </a:ext>
            </a:extLst>
          </p:cNvPr>
          <p:cNvSpPr>
            <a:spLocks noGrp="1"/>
          </p:cNvSpPr>
          <p:nvPr>
            <p:ph type="ftr" sz="quarter" idx="11"/>
          </p:nvPr>
        </p:nvSpPr>
        <p:spPr/>
        <p:txBody>
          <a:bodyPr/>
          <a:lstStyle/>
          <a:p>
            <a:endParaRPr lang="pt-BR"/>
          </a:p>
        </p:txBody>
      </p:sp>
      <p:sp>
        <p:nvSpPr>
          <p:cNvPr id="4" name="Espaço Reservado para Número de Slide 3">
            <a:extLst>
              <a:ext uri="{FF2B5EF4-FFF2-40B4-BE49-F238E27FC236}">
                <a16:creationId xmlns:a16="http://schemas.microsoft.com/office/drawing/2014/main" id="{42E49B68-FA1B-468B-9F17-D5C09243D454}"/>
              </a:ext>
            </a:extLst>
          </p:cNvPr>
          <p:cNvSpPr>
            <a:spLocks noGrp="1"/>
          </p:cNvSpPr>
          <p:nvPr>
            <p:ph type="sldNum" sz="quarter" idx="12"/>
          </p:nvPr>
        </p:nvSpPr>
        <p:spPr/>
        <p:txBody>
          <a:bodyPr/>
          <a:lstStyle/>
          <a:p>
            <a:fld id="{1A7E88B7-70CE-4035-AE73-13FA6FB985D4}" type="slidenum">
              <a:rPr lang="pt-BR" smtClean="0"/>
              <a:t>‹#›</a:t>
            </a:fld>
            <a:endParaRPr lang="pt-BR"/>
          </a:p>
        </p:txBody>
      </p:sp>
    </p:spTree>
    <p:extLst>
      <p:ext uri="{BB962C8B-B14F-4D97-AF65-F5344CB8AC3E}">
        <p14:creationId xmlns:p14="http://schemas.microsoft.com/office/powerpoint/2010/main" val="31812321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C17BCBE-A897-4319-85EC-D87909C24980}"/>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Conteúdo 2">
            <a:extLst>
              <a:ext uri="{FF2B5EF4-FFF2-40B4-BE49-F238E27FC236}">
                <a16:creationId xmlns:a16="http://schemas.microsoft.com/office/drawing/2014/main" id="{4226F885-0204-4913-868B-4B8B82576F1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a:extLst>
              <a:ext uri="{FF2B5EF4-FFF2-40B4-BE49-F238E27FC236}">
                <a16:creationId xmlns:a16="http://schemas.microsoft.com/office/drawing/2014/main" id="{00F9F784-A858-441B-8AB5-69709814175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Editar estilos de texto Mestre</a:t>
            </a:r>
          </a:p>
        </p:txBody>
      </p:sp>
      <p:sp>
        <p:nvSpPr>
          <p:cNvPr id="5" name="Espaço Reservado para Data 4">
            <a:extLst>
              <a:ext uri="{FF2B5EF4-FFF2-40B4-BE49-F238E27FC236}">
                <a16:creationId xmlns:a16="http://schemas.microsoft.com/office/drawing/2014/main" id="{A4DC363A-5000-472E-8B17-02E7DCB8840A}"/>
              </a:ext>
            </a:extLst>
          </p:cNvPr>
          <p:cNvSpPr>
            <a:spLocks noGrp="1"/>
          </p:cNvSpPr>
          <p:nvPr>
            <p:ph type="dt" sz="half" idx="10"/>
          </p:nvPr>
        </p:nvSpPr>
        <p:spPr/>
        <p:txBody>
          <a:bodyPr/>
          <a:lstStyle/>
          <a:p>
            <a:fld id="{63289F7E-B80B-496E-81B4-D396C37C9454}" type="datetimeFigureOut">
              <a:rPr lang="pt-BR" smtClean="0"/>
              <a:t>03/03/2020</a:t>
            </a:fld>
            <a:endParaRPr lang="pt-BR"/>
          </a:p>
        </p:txBody>
      </p:sp>
      <p:sp>
        <p:nvSpPr>
          <p:cNvPr id="6" name="Espaço Reservado para Rodapé 5">
            <a:extLst>
              <a:ext uri="{FF2B5EF4-FFF2-40B4-BE49-F238E27FC236}">
                <a16:creationId xmlns:a16="http://schemas.microsoft.com/office/drawing/2014/main" id="{5548425D-2C21-4C56-BAD4-662978775C28}"/>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C63E9726-E64C-42B2-AE8A-8C235A956B48}"/>
              </a:ext>
            </a:extLst>
          </p:cNvPr>
          <p:cNvSpPr>
            <a:spLocks noGrp="1"/>
          </p:cNvSpPr>
          <p:nvPr>
            <p:ph type="sldNum" sz="quarter" idx="12"/>
          </p:nvPr>
        </p:nvSpPr>
        <p:spPr/>
        <p:txBody>
          <a:bodyPr/>
          <a:lstStyle/>
          <a:p>
            <a:fld id="{1A7E88B7-70CE-4035-AE73-13FA6FB985D4}" type="slidenum">
              <a:rPr lang="pt-BR" smtClean="0"/>
              <a:t>‹#›</a:t>
            </a:fld>
            <a:endParaRPr lang="pt-BR"/>
          </a:p>
        </p:txBody>
      </p:sp>
    </p:spTree>
    <p:extLst>
      <p:ext uri="{BB962C8B-B14F-4D97-AF65-F5344CB8AC3E}">
        <p14:creationId xmlns:p14="http://schemas.microsoft.com/office/powerpoint/2010/main" val="25886100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1086A78-3E74-450C-96A6-CA8AC37AF772}"/>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Imagem 2">
            <a:extLst>
              <a:ext uri="{FF2B5EF4-FFF2-40B4-BE49-F238E27FC236}">
                <a16:creationId xmlns:a16="http://schemas.microsoft.com/office/drawing/2014/main" id="{5F5B7312-975A-4DBC-9B2F-3652ADA006F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a:extLst>
              <a:ext uri="{FF2B5EF4-FFF2-40B4-BE49-F238E27FC236}">
                <a16:creationId xmlns:a16="http://schemas.microsoft.com/office/drawing/2014/main" id="{AAF805F5-1DFF-41C6-944C-7D79FE0D096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Editar estilos de texto Mestre</a:t>
            </a:r>
          </a:p>
        </p:txBody>
      </p:sp>
      <p:sp>
        <p:nvSpPr>
          <p:cNvPr id="5" name="Espaço Reservado para Data 4">
            <a:extLst>
              <a:ext uri="{FF2B5EF4-FFF2-40B4-BE49-F238E27FC236}">
                <a16:creationId xmlns:a16="http://schemas.microsoft.com/office/drawing/2014/main" id="{02113D81-8665-4516-BD81-C6A1F254EECD}"/>
              </a:ext>
            </a:extLst>
          </p:cNvPr>
          <p:cNvSpPr>
            <a:spLocks noGrp="1"/>
          </p:cNvSpPr>
          <p:nvPr>
            <p:ph type="dt" sz="half" idx="10"/>
          </p:nvPr>
        </p:nvSpPr>
        <p:spPr/>
        <p:txBody>
          <a:bodyPr/>
          <a:lstStyle/>
          <a:p>
            <a:fld id="{63289F7E-B80B-496E-81B4-D396C37C9454}" type="datetimeFigureOut">
              <a:rPr lang="pt-BR" smtClean="0"/>
              <a:t>03/03/2020</a:t>
            </a:fld>
            <a:endParaRPr lang="pt-BR"/>
          </a:p>
        </p:txBody>
      </p:sp>
      <p:sp>
        <p:nvSpPr>
          <p:cNvPr id="6" name="Espaço Reservado para Rodapé 5">
            <a:extLst>
              <a:ext uri="{FF2B5EF4-FFF2-40B4-BE49-F238E27FC236}">
                <a16:creationId xmlns:a16="http://schemas.microsoft.com/office/drawing/2014/main" id="{2B00C88B-FF32-40AA-A187-727D96FD7862}"/>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A04D1A2D-69F7-4B8F-A730-BC26DC340BA6}"/>
              </a:ext>
            </a:extLst>
          </p:cNvPr>
          <p:cNvSpPr>
            <a:spLocks noGrp="1"/>
          </p:cNvSpPr>
          <p:nvPr>
            <p:ph type="sldNum" sz="quarter" idx="12"/>
          </p:nvPr>
        </p:nvSpPr>
        <p:spPr/>
        <p:txBody>
          <a:bodyPr/>
          <a:lstStyle/>
          <a:p>
            <a:fld id="{1A7E88B7-70CE-4035-AE73-13FA6FB985D4}" type="slidenum">
              <a:rPr lang="pt-BR" smtClean="0"/>
              <a:t>‹#›</a:t>
            </a:fld>
            <a:endParaRPr lang="pt-BR"/>
          </a:p>
        </p:txBody>
      </p:sp>
    </p:spTree>
    <p:extLst>
      <p:ext uri="{BB962C8B-B14F-4D97-AF65-F5344CB8AC3E}">
        <p14:creationId xmlns:p14="http://schemas.microsoft.com/office/powerpoint/2010/main" val="20346468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a:extLst>
              <a:ext uri="{FF2B5EF4-FFF2-40B4-BE49-F238E27FC236}">
                <a16:creationId xmlns:a16="http://schemas.microsoft.com/office/drawing/2014/main" id="{E69A0273-1966-4A1B-9370-4C1CE503637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BR"/>
              <a:t>Clique para editar o título Mestre</a:t>
            </a:r>
          </a:p>
        </p:txBody>
      </p:sp>
      <p:sp>
        <p:nvSpPr>
          <p:cNvPr id="3" name="Espaço Reservado para Texto 2">
            <a:extLst>
              <a:ext uri="{FF2B5EF4-FFF2-40B4-BE49-F238E27FC236}">
                <a16:creationId xmlns:a16="http://schemas.microsoft.com/office/drawing/2014/main" id="{3B9CF87A-0448-49A7-AB25-EBC1D56A40E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2EF7B1F2-BB5A-44D0-816D-16AD2C7143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289F7E-B80B-496E-81B4-D396C37C9454}" type="datetimeFigureOut">
              <a:rPr lang="pt-BR" smtClean="0"/>
              <a:t>03/03/2020</a:t>
            </a:fld>
            <a:endParaRPr lang="pt-BR"/>
          </a:p>
        </p:txBody>
      </p:sp>
      <p:sp>
        <p:nvSpPr>
          <p:cNvPr id="5" name="Espaço Reservado para Rodapé 4">
            <a:extLst>
              <a:ext uri="{FF2B5EF4-FFF2-40B4-BE49-F238E27FC236}">
                <a16:creationId xmlns:a16="http://schemas.microsoft.com/office/drawing/2014/main" id="{C703F94C-2CC8-4DAA-BC35-14FC3E841DC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Espaço Reservado para Número de Slide 5">
            <a:extLst>
              <a:ext uri="{FF2B5EF4-FFF2-40B4-BE49-F238E27FC236}">
                <a16:creationId xmlns:a16="http://schemas.microsoft.com/office/drawing/2014/main" id="{64051336-7048-457A-8B61-D94291D7164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A7E88B7-70CE-4035-AE73-13FA6FB985D4}" type="slidenum">
              <a:rPr lang="pt-BR" smtClean="0"/>
              <a:t>‹#›</a:t>
            </a:fld>
            <a:endParaRPr lang="pt-BR"/>
          </a:p>
        </p:txBody>
      </p:sp>
    </p:spTree>
    <p:extLst>
      <p:ext uri="{BB962C8B-B14F-4D97-AF65-F5344CB8AC3E}">
        <p14:creationId xmlns:p14="http://schemas.microsoft.com/office/powerpoint/2010/main" val="28362929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4.jpeg"/></Relationships>
</file>

<file path=ppt/slides/_rels/slide11.xml.rels><?xml version="1.0" encoding="UTF-8" standalone="yes"?>
<Relationships xmlns="http://schemas.openxmlformats.org/package/2006/relationships"><Relationship Id="rId3" Type="http://schemas.openxmlformats.org/officeDocument/2006/relationships/hyperlink" Target="https://mlc.committees.comsoc.org/research-library/"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jpeg"/><Relationship Id="rId4" Type="http://schemas.openxmlformats.org/officeDocument/2006/relationships/image" Target="../media/image46.jpeg"/></Relationships>
</file>

<file path=ppt/slides/_rels/slide12.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51.jpeg"/><Relationship Id="rId4" Type="http://schemas.openxmlformats.org/officeDocument/2006/relationships/image" Target="../media/image50.jpeg"/></Relationships>
</file>

<file path=ppt/slides/_rels/slide13.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4.jpeg"/><Relationship Id="rId4" Type="http://schemas.openxmlformats.org/officeDocument/2006/relationships/image" Target="../media/image53.png"/></Relationships>
</file>

<file path=ppt/slides/_rels/slide14.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57.jpeg"/></Relationships>
</file>

<file path=ppt/slides/_rels/slide15.xml.rels><?xml version="1.0" encoding="UTF-8" standalone="yes"?>
<Relationships xmlns="http://schemas.openxmlformats.org/package/2006/relationships"><Relationship Id="rId8" Type="http://schemas.openxmlformats.org/officeDocument/2006/relationships/image" Target="../media/image63.jpeg"/><Relationship Id="rId3" Type="http://schemas.openxmlformats.org/officeDocument/2006/relationships/image" Target="../media/image58.jpeg"/><Relationship Id="rId7" Type="http://schemas.openxmlformats.org/officeDocument/2006/relationships/image" Target="../media/image62.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1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1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19.xml.rels><?xml version="1.0" encoding="UTF-8" standalone="yes"?>
<Relationships xmlns="http://schemas.openxmlformats.org/package/2006/relationships"><Relationship Id="rId3" Type="http://schemas.openxmlformats.org/officeDocument/2006/relationships/image" Target="../media/image71.png"/><Relationship Id="rId7" Type="http://schemas.openxmlformats.org/officeDocument/2006/relationships/image" Target="../media/image75.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74.jpeg"/><Relationship Id="rId5" Type="http://schemas.openxmlformats.org/officeDocument/2006/relationships/image" Target="../media/image73.png"/><Relationship Id="rId4" Type="http://schemas.openxmlformats.org/officeDocument/2006/relationships/image" Target="../media/image72.jpe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76.png"/><Relationship Id="rId7" Type="http://schemas.openxmlformats.org/officeDocument/2006/relationships/image" Target="../media/image80.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2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82.png"/></Relationships>
</file>

<file path=ppt/slides/_rels/slide22.xml.rels><?xml version="1.0" encoding="UTF-8" standalone="yes"?>
<Relationships xmlns="http://schemas.openxmlformats.org/package/2006/relationships"><Relationship Id="rId3" Type="http://schemas.openxmlformats.org/officeDocument/2006/relationships/image" Target="../media/image820.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84.png"/><Relationship Id="rId4" Type="http://schemas.openxmlformats.org/officeDocument/2006/relationships/image" Target="../media/image83.png"/></Relationships>
</file>

<file path=ppt/slides/_rels/slide2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86.png"/></Relationships>
</file>

<file path=ppt/slides/_rels/slide24.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87.png"/><Relationship Id="rId2" Type="http://schemas.openxmlformats.org/officeDocument/2006/relationships/video" Target="../media/media1.gif"/><Relationship Id="rId1" Type="http://schemas.microsoft.com/office/2007/relationships/media" Target="../media/media1.gif"/><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91.png"/></Relationships>
</file>

<file path=ppt/slides/_rels/slide3.xml.rels><?xml version="1.0" encoding="UTF-8" standalone="yes"?>
<Relationships xmlns="http://schemas.openxmlformats.org/package/2006/relationships"><Relationship Id="rId3" Type="http://schemas.openxmlformats.org/officeDocument/2006/relationships/hyperlink" Target="https://www.inatel.br/docentes/felipefigueiredo/" TargetMode="External"/><Relationship Id="rId7"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94.jpeg"/><Relationship Id="rId4" Type="http://schemas.openxmlformats.org/officeDocument/2006/relationships/image" Target="../media/image93.jpeg"/></Relationships>
</file>

<file path=ppt/slides/_rels/slide31.xml.rels><?xml version="1.0" encoding="UTF-8" standalone="yes"?>
<Relationships xmlns="http://schemas.openxmlformats.org/package/2006/relationships"><Relationship Id="rId8" Type="http://schemas.openxmlformats.org/officeDocument/2006/relationships/image" Target="../media/image100.png"/><Relationship Id="rId3" Type="http://schemas.openxmlformats.org/officeDocument/2006/relationships/image" Target="../media/image95.png"/><Relationship Id="rId7" Type="http://schemas.openxmlformats.org/officeDocument/2006/relationships/image" Target="../media/image99.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98.png"/><Relationship Id="rId5" Type="http://schemas.openxmlformats.org/officeDocument/2006/relationships/image" Target="../media/image97.jpg"/><Relationship Id="rId4" Type="http://schemas.openxmlformats.org/officeDocument/2006/relationships/image" Target="../media/image96.png"/><Relationship Id="rId9" Type="http://schemas.openxmlformats.org/officeDocument/2006/relationships/image" Target="../media/image101.png"/></Relationships>
</file>

<file path=ppt/slides/_rels/slide32.xml.rels><?xml version="1.0" encoding="UTF-8" standalone="yes"?>
<Relationships xmlns="http://schemas.openxmlformats.org/package/2006/relationships"><Relationship Id="rId2" Type="http://schemas.openxmlformats.org/officeDocument/2006/relationships/image" Target="../media/image102.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hyperlink" Target="https://jupyter.org/" TargetMode="External"/></Relationships>
</file>

<file path=ppt/slides/_rels/slide34.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png"/><Relationship Id="rId3" Type="http://schemas.openxmlformats.org/officeDocument/2006/relationships/image" Target="../media/image8.png"/><Relationship Id="rId7" Type="http://schemas.openxmlformats.org/officeDocument/2006/relationships/image" Target="../media/image12.png"/><Relationship Id="rId12"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s>
</file>

<file path=ppt/slides/_rels/slide40.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2.xml"/><Relationship Id="rId4" Type="http://schemas.openxmlformats.org/officeDocument/2006/relationships/image" Target="../media/image11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24.jpeg"/><Relationship Id="rId3" Type="http://schemas.openxmlformats.org/officeDocument/2006/relationships/image" Target="../media/image19.png"/><Relationship Id="rId7" Type="http://schemas.openxmlformats.org/officeDocument/2006/relationships/image" Target="../media/image23.jpeg"/><Relationship Id="rId12" Type="http://schemas.openxmlformats.org/officeDocument/2006/relationships/image" Target="../media/image28.jpe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2.jpeg"/><Relationship Id="rId11" Type="http://schemas.openxmlformats.org/officeDocument/2006/relationships/image" Target="../media/image27.jpeg"/><Relationship Id="rId5" Type="http://schemas.openxmlformats.org/officeDocument/2006/relationships/image" Target="../media/image21.jpeg"/><Relationship Id="rId10" Type="http://schemas.openxmlformats.org/officeDocument/2006/relationships/image" Target="../media/image26.jpeg"/><Relationship Id="rId4" Type="http://schemas.openxmlformats.org/officeDocument/2006/relationships/image" Target="../media/image20.jpeg"/><Relationship Id="rId9" Type="http://schemas.openxmlformats.org/officeDocument/2006/relationships/image" Target="../media/image25.jpeg"/></Relationships>
</file>

<file path=ppt/slides/_rels/slide6.xml.rels><?xml version="1.0" encoding="UTF-8" standalone="yes"?>
<Relationships xmlns="http://schemas.openxmlformats.org/package/2006/relationships"><Relationship Id="rId8" Type="http://schemas.openxmlformats.org/officeDocument/2006/relationships/image" Target="../media/image34.jpeg"/><Relationship Id="rId13" Type="http://schemas.openxmlformats.org/officeDocument/2006/relationships/image" Target="../media/image39.png"/><Relationship Id="rId3" Type="http://schemas.openxmlformats.org/officeDocument/2006/relationships/image" Target="../media/image29.png"/><Relationship Id="rId7" Type="http://schemas.openxmlformats.org/officeDocument/2006/relationships/image" Target="../media/image33.jpeg"/><Relationship Id="rId12" Type="http://schemas.openxmlformats.org/officeDocument/2006/relationships/image" Target="../media/image38.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32.jpeg"/><Relationship Id="rId11" Type="http://schemas.openxmlformats.org/officeDocument/2006/relationships/image" Target="../media/image37.jpeg"/><Relationship Id="rId5" Type="http://schemas.openxmlformats.org/officeDocument/2006/relationships/image" Target="../media/image31.jpeg"/><Relationship Id="rId10" Type="http://schemas.openxmlformats.org/officeDocument/2006/relationships/image" Target="../media/image36.jpeg"/><Relationship Id="rId4" Type="http://schemas.openxmlformats.org/officeDocument/2006/relationships/image" Target="../media/image30.jpeg"/><Relationship Id="rId9" Type="http://schemas.openxmlformats.org/officeDocument/2006/relationships/image" Target="../media/image35.jpeg"/></Relationships>
</file>

<file path=ppt/slides/_rels/slide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2666AC8-2E17-4DB4-B0F5-60C640CCFD2E}"/>
              </a:ext>
            </a:extLst>
          </p:cNvPr>
          <p:cNvSpPr>
            <a:spLocks noGrp="1"/>
          </p:cNvSpPr>
          <p:nvPr>
            <p:ph type="ctrTitle"/>
          </p:nvPr>
        </p:nvSpPr>
        <p:spPr>
          <a:xfrm>
            <a:off x="1524000" y="819807"/>
            <a:ext cx="9144000" cy="2690156"/>
          </a:xfrm>
        </p:spPr>
        <p:txBody>
          <a:bodyPr>
            <a:normAutofit/>
          </a:bodyPr>
          <a:lstStyle/>
          <a:p>
            <a:r>
              <a:rPr lang="pt-BR" sz="5400" dirty="0"/>
              <a:t>TP555 - Inteligência Artificial e </a:t>
            </a:r>
            <a:r>
              <a:rPr lang="pt-BR" sz="5400" dirty="0" err="1"/>
              <a:t>Machine</a:t>
            </a:r>
            <a:r>
              <a:rPr lang="pt-BR" sz="5400" dirty="0"/>
              <a:t> </a:t>
            </a:r>
            <a:r>
              <a:rPr lang="pt-BR" sz="5400" dirty="0" smtClean="0"/>
              <a:t>Learning:</a:t>
            </a:r>
            <a:r>
              <a:rPr lang="pt-BR" dirty="0" smtClean="0"/>
              <a:t/>
            </a:r>
            <a:br>
              <a:rPr lang="pt-BR" dirty="0" smtClean="0"/>
            </a:br>
            <a:r>
              <a:rPr lang="pt-BR" b="1" i="1" dirty="0" smtClean="0"/>
              <a:t>Introdução</a:t>
            </a:r>
            <a:endParaRPr lang="pt-BR" b="1" i="1" dirty="0"/>
          </a:p>
        </p:txBody>
      </p:sp>
      <p:sp>
        <p:nvSpPr>
          <p:cNvPr id="4" name="CaixaDeTexto 3">
            <a:extLst>
              <a:ext uri="{FF2B5EF4-FFF2-40B4-BE49-F238E27FC236}">
                <a16:creationId xmlns:a16="http://schemas.microsoft.com/office/drawing/2014/main" id="{430EB894-B7D4-434C-9D1A-A14094D9BEEC}"/>
              </a:ext>
            </a:extLst>
          </p:cNvPr>
          <p:cNvSpPr txBox="1"/>
          <p:nvPr/>
        </p:nvSpPr>
        <p:spPr>
          <a:xfrm>
            <a:off x="7915802" y="5519955"/>
            <a:ext cx="4004345" cy="677108"/>
          </a:xfrm>
          <a:prstGeom prst="rect">
            <a:avLst/>
          </a:prstGeom>
          <a:noFill/>
        </p:spPr>
        <p:txBody>
          <a:bodyPr wrap="square" rtlCol="0">
            <a:spAutoFit/>
          </a:bodyPr>
          <a:lstStyle/>
          <a:p>
            <a:r>
              <a:rPr lang="pt-BR" sz="2000" dirty="0"/>
              <a:t>Felipe Augusto Pereira de Figueiredo</a:t>
            </a:r>
          </a:p>
          <a:p>
            <a:r>
              <a:rPr lang="pt-BR" dirty="0"/>
              <a:t>felipe.figueiredo@inatel.br</a:t>
            </a:r>
          </a:p>
        </p:txBody>
      </p:sp>
      <p:pic>
        <p:nvPicPr>
          <p:cNvPr id="1026" name="Picture 2" descr="Logo">
            <a:extLst>
              <a:ext uri="{FF2B5EF4-FFF2-40B4-BE49-F238E27FC236}">
                <a16:creationId xmlns:a16="http://schemas.microsoft.com/office/drawing/2014/main" id="{3F2642E0-4F6A-4196-8F58-E77D36E9A33F}"/>
              </a:ext>
            </a:extLst>
          </p:cNvPr>
          <p:cNvPicPr>
            <a:picLocks noChangeAspect="1" noChangeArrowheads="1"/>
          </p:cNvPicPr>
          <p:nvPr/>
        </p:nvPicPr>
        <p:blipFill rotWithShape="1">
          <a:blip r:embed="rId3" cstate="hqprint">
            <a:extLst>
              <a:ext uri="{28A0092B-C50C-407E-A947-70E740481C1C}">
                <a14:useLocalDpi xmlns:a14="http://schemas.microsoft.com/office/drawing/2010/main" val="0"/>
              </a:ext>
            </a:extLst>
          </a:blip>
          <a:srcRect t="28759" b="28872"/>
          <a:stretch/>
        </p:blipFill>
        <p:spPr bwMode="auto">
          <a:xfrm>
            <a:off x="271853" y="5528345"/>
            <a:ext cx="2261388" cy="677109"/>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Image result for machine learning">
            <a:extLst>
              <a:ext uri="{FF2B5EF4-FFF2-40B4-BE49-F238E27FC236}">
                <a16:creationId xmlns:a16="http://schemas.microsoft.com/office/drawing/2014/main" id="{810CE0A2-4102-44A6-A370-175E7896CDCB}"/>
              </a:ext>
            </a:extLst>
          </p:cNvPr>
          <p:cNvPicPr>
            <a:picLocks noChangeAspect="1" noChangeArrowheads="1"/>
          </p:cNvPicPr>
          <p:nvPr/>
        </p:nvPicPr>
        <p:blipFill rotWithShape="1">
          <a:blip r:embed="rId4" cstate="hqprint">
            <a:extLst>
              <a:ext uri="{28A0092B-C50C-407E-A947-70E740481C1C}">
                <a14:useLocalDpi xmlns:a14="http://schemas.microsoft.com/office/drawing/2010/main" val="0"/>
              </a:ext>
            </a:extLst>
          </a:blip>
          <a:srcRect l="20193" t="8107" r="14530" b="5794"/>
          <a:stretch/>
        </p:blipFill>
        <p:spPr bwMode="auto">
          <a:xfrm>
            <a:off x="4965305" y="3396429"/>
            <a:ext cx="2261389" cy="22370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66526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DFF2B75-1942-4F18-A824-07C14E6E46AC}"/>
              </a:ext>
            </a:extLst>
          </p:cNvPr>
          <p:cNvSpPr>
            <a:spLocks noGrp="1"/>
          </p:cNvSpPr>
          <p:nvPr>
            <p:ph type="title"/>
          </p:nvPr>
        </p:nvSpPr>
        <p:spPr/>
        <p:txBody>
          <a:bodyPr/>
          <a:lstStyle/>
          <a:p>
            <a:r>
              <a:rPr lang="pt-BR" dirty="0"/>
              <a:t>Algumas Aplicações de IA</a:t>
            </a:r>
          </a:p>
        </p:txBody>
      </p:sp>
      <p:sp>
        <p:nvSpPr>
          <p:cNvPr id="3" name="Espaço Reservado para Conteúdo 2">
            <a:extLst>
              <a:ext uri="{FF2B5EF4-FFF2-40B4-BE49-F238E27FC236}">
                <a16:creationId xmlns:a16="http://schemas.microsoft.com/office/drawing/2014/main" id="{AE5A5501-ABF4-4534-B552-5A90A1ACE78C}"/>
              </a:ext>
            </a:extLst>
          </p:cNvPr>
          <p:cNvSpPr>
            <a:spLocks noGrp="1"/>
          </p:cNvSpPr>
          <p:nvPr>
            <p:ph idx="1"/>
          </p:nvPr>
        </p:nvSpPr>
        <p:spPr>
          <a:xfrm>
            <a:off x="838200" y="1825625"/>
            <a:ext cx="8058383" cy="4870450"/>
          </a:xfrm>
        </p:spPr>
        <p:txBody>
          <a:bodyPr>
            <a:normAutofit fontScale="77500" lnSpcReduction="20000"/>
          </a:bodyPr>
          <a:lstStyle/>
          <a:p>
            <a:r>
              <a:rPr lang="pt-BR" b="1" dirty="0"/>
              <a:t>Transporte</a:t>
            </a:r>
            <a:r>
              <a:rPr lang="pt-BR" dirty="0"/>
              <a:t>: veículos terrestres e aéreos autônomos, predição do tráfego.</a:t>
            </a:r>
          </a:p>
          <a:p>
            <a:r>
              <a:rPr lang="pt-BR" b="1" dirty="0"/>
              <a:t>Negócios</a:t>
            </a:r>
            <a:r>
              <a:rPr lang="pt-BR" dirty="0" smtClean="0"/>
              <a:t>: </a:t>
            </a:r>
            <a:r>
              <a:rPr lang="pt-BR" dirty="0"/>
              <a:t>recomendação de </a:t>
            </a:r>
            <a:r>
              <a:rPr lang="pt-BR" dirty="0" smtClean="0"/>
              <a:t>anúncios, </a:t>
            </a:r>
            <a:r>
              <a:rPr lang="pt-BR" dirty="0" err="1" smtClean="0"/>
              <a:t>chatbots</a:t>
            </a:r>
            <a:r>
              <a:rPr lang="pt-BR" dirty="0" smtClean="0"/>
              <a:t> para atendimento ao cliente, etc.</a:t>
            </a:r>
            <a:endParaRPr lang="pt-BR" dirty="0"/>
          </a:p>
          <a:p>
            <a:r>
              <a:rPr lang="pt-BR" b="1" dirty="0"/>
              <a:t>Educação</a:t>
            </a:r>
            <a:r>
              <a:rPr lang="pt-BR" dirty="0"/>
              <a:t>: </a:t>
            </a:r>
            <a:r>
              <a:rPr lang="pt-BR" dirty="0" smtClean="0"/>
              <a:t>pontuação </a:t>
            </a:r>
            <a:r>
              <a:rPr lang="pt-BR" dirty="0"/>
              <a:t>automatizada de </a:t>
            </a:r>
            <a:r>
              <a:rPr lang="pt-BR" dirty="0" smtClean="0"/>
              <a:t>fala em testes de Inglês.</a:t>
            </a:r>
            <a:endParaRPr lang="pt-BR" dirty="0"/>
          </a:p>
          <a:p>
            <a:r>
              <a:rPr lang="pt-BR" b="1" dirty="0"/>
              <a:t>Clima</a:t>
            </a:r>
            <a:r>
              <a:rPr lang="pt-BR" dirty="0"/>
              <a:t>: previsão do tempo (temperatura, chuva, etc.).</a:t>
            </a:r>
          </a:p>
          <a:p>
            <a:r>
              <a:rPr lang="pt-BR" b="1" dirty="0"/>
              <a:t>Medicina</a:t>
            </a:r>
            <a:r>
              <a:rPr lang="pt-BR" dirty="0"/>
              <a:t>: detecção e/ou predição de doenças (câncer, Alzheimer, Pneumonia, etc.), chatbots que auxiliam no agendamento de </a:t>
            </a:r>
            <a:r>
              <a:rPr lang="pt-BR" dirty="0" smtClean="0"/>
              <a:t>consultas e </a:t>
            </a:r>
            <a:r>
              <a:rPr lang="pt-BR" dirty="0"/>
              <a:t>respondendo perguntas referentes a uma doença, descoberta de novas drogas, etc.</a:t>
            </a:r>
          </a:p>
          <a:p>
            <a:r>
              <a:rPr lang="pt-BR" b="1" dirty="0"/>
              <a:t>Finanças</a:t>
            </a:r>
            <a:r>
              <a:rPr lang="pt-BR" dirty="0"/>
              <a:t>: detecção de fraudes com cartão de crédito, predição do comportamento do mercado de ações, etc.</a:t>
            </a:r>
          </a:p>
          <a:p>
            <a:r>
              <a:rPr lang="pt-BR" b="1" dirty="0" smtClean="0"/>
              <a:t>Tecnologia</a:t>
            </a:r>
            <a:r>
              <a:rPr lang="pt-BR" dirty="0" smtClean="0"/>
              <a:t>: </a:t>
            </a:r>
            <a:r>
              <a:rPr lang="pt-BR" dirty="0"/>
              <a:t>filtros AntiSpam, “motores” de busca como o do Google, reconhecimento de fala, conversão de texto/fala e fala/texto, assistentes on-line (e.g., Siri, </a:t>
            </a:r>
            <a:r>
              <a:rPr lang="pt-BR" dirty="0" err="1"/>
              <a:t>Alexa</a:t>
            </a:r>
            <a:r>
              <a:rPr lang="pt-BR" dirty="0"/>
              <a:t>, etc</a:t>
            </a:r>
            <a:r>
              <a:rPr lang="pt-BR" dirty="0" smtClean="0"/>
              <a:t>.).</a:t>
            </a:r>
            <a:endParaRPr lang="pt-BR" dirty="0"/>
          </a:p>
          <a:p>
            <a:endParaRPr lang="pt-BR" dirty="0"/>
          </a:p>
          <a:p>
            <a:endParaRPr lang="pt-BR" dirty="0"/>
          </a:p>
        </p:txBody>
      </p:sp>
      <p:pic>
        <p:nvPicPr>
          <p:cNvPr id="4104" name="Picture 8" descr="Image result for applications of artificial intelligence">
            <a:extLst>
              <a:ext uri="{FF2B5EF4-FFF2-40B4-BE49-F238E27FC236}">
                <a16:creationId xmlns:a16="http://schemas.microsoft.com/office/drawing/2014/main" id="{030E6182-967A-44D7-8BED-F8E414DAE678}"/>
              </a:ext>
            </a:extLst>
          </p:cNvPr>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8624709" y="4851399"/>
            <a:ext cx="3567291" cy="2006601"/>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Image result for artificial intelligence">
            <a:extLst>
              <a:ext uri="{FF2B5EF4-FFF2-40B4-BE49-F238E27FC236}">
                <a16:creationId xmlns:a16="http://schemas.microsoft.com/office/drawing/2014/main" id="{0DAEA2E1-C284-43E2-8055-9522C82515C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96583" y="2651760"/>
            <a:ext cx="3295417" cy="160909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Image result for artificial intelligence goals">
            <a:extLst>
              <a:ext uri="{FF2B5EF4-FFF2-40B4-BE49-F238E27FC236}">
                <a16:creationId xmlns:a16="http://schemas.microsoft.com/office/drawing/2014/main" id="{7FBD82B4-DA96-42DF-892E-B5268497AA3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96583" y="8444"/>
            <a:ext cx="3295417" cy="20227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617972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0EFAD73-FDA5-4D00-9B51-FD636890AD79}"/>
              </a:ext>
            </a:extLst>
          </p:cNvPr>
          <p:cNvSpPr>
            <a:spLocks noGrp="1"/>
          </p:cNvSpPr>
          <p:nvPr>
            <p:ph type="title"/>
          </p:nvPr>
        </p:nvSpPr>
        <p:spPr/>
        <p:txBody>
          <a:bodyPr/>
          <a:lstStyle/>
          <a:p>
            <a:r>
              <a:rPr lang="pt-BR" dirty="0"/>
              <a:t>Aplicações em </a:t>
            </a:r>
            <a:r>
              <a:rPr lang="pt-BR" dirty="0" smtClean="0"/>
              <a:t>Comunicações Digitais</a:t>
            </a:r>
            <a:endParaRPr lang="pt-BR" dirty="0"/>
          </a:p>
        </p:txBody>
      </p:sp>
      <p:sp>
        <p:nvSpPr>
          <p:cNvPr id="3" name="Espaço Reservado para Conteúdo 2">
            <a:extLst>
              <a:ext uri="{FF2B5EF4-FFF2-40B4-BE49-F238E27FC236}">
                <a16:creationId xmlns:a16="http://schemas.microsoft.com/office/drawing/2014/main" id="{2A0C7FAE-4DBB-4D2E-A115-01DF7CE8100E}"/>
              </a:ext>
            </a:extLst>
          </p:cNvPr>
          <p:cNvSpPr>
            <a:spLocks noGrp="1"/>
          </p:cNvSpPr>
          <p:nvPr>
            <p:ph idx="1"/>
          </p:nvPr>
        </p:nvSpPr>
        <p:spPr>
          <a:xfrm>
            <a:off x="838200" y="1438836"/>
            <a:ext cx="10515600" cy="5069541"/>
          </a:xfrm>
        </p:spPr>
        <p:txBody>
          <a:bodyPr>
            <a:normAutofit fontScale="70000" lnSpcReduction="20000"/>
          </a:bodyPr>
          <a:lstStyle/>
          <a:p>
            <a:r>
              <a:rPr lang="pt-BR" b="1" dirty="0"/>
              <a:t>Estimação de canal e detecção de sinais</a:t>
            </a:r>
          </a:p>
          <a:p>
            <a:pPr lvl="1">
              <a:buFont typeface="Wingdings" panose="05000000000000000000" pitchFamily="2" charset="2"/>
              <a:buChar char="§"/>
            </a:pPr>
            <a:r>
              <a:rPr lang="pt-BR" dirty="0"/>
              <a:t>Ex.: IA estima o canal implicitamente e detecta o símbolo transmitido diretamente, sem a necessidade de estimar o canal primeiro e depois detectar o símbolo.</a:t>
            </a:r>
          </a:p>
          <a:p>
            <a:r>
              <a:rPr lang="pt-BR" b="1" dirty="0"/>
              <a:t>Aprendizado de Sistemas de Comunicação de Ponta-a-Ponta</a:t>
            </a:r>
          </a:p>
          <a:p>
            <a:pPr lvl="1">
              <a:buFont typeface="Wingdings" panose="05000000000000000000" pitchFamily="2" charset="2"/>
              <a:buChar char="§"/>
            </a:pPr>
            <a:r>
              <a:rPr lang="pt-BR" dirty="0"/>
              <a:t>Ex.: IA otimiza conjuntamente os blocos de processamento do </a:t>
            </a:r>
            <a:r>
              <a:rPr lang="pt-BR" dirty="0" err="1"/>
              <a:t>Tx</a:t>
            </a:r>
            <a:r>
              <a:rPr lang="pt-BR" dirty="0"/>
              <a:t> e </a:t>
            </a:r>
            <a:r>
              <a:rPr lang="pt-BR" dirty="0" err="1"/>
              <a:t>Rx</a:t>
            </a:r>
            <a:r>
              <a:rPr lang="pt-BR" dirty="0"/>
              <a:t> </a:t>
            </a:r>
            <a:r>
              <a:rPr lang="pt-BR" dirty="0" smtClean="0"/>
              <a:t>(estimação de canal, equalização, codificação/decodificação </a:t>
            </a:r>
            <a:r>
              <a:rPr lang="pt-BR" dirty="0"/>
              <a:t>de canal, modulação/</a:t>
            </a:r>
            <a:r>
              <a:rPr lang="pt-BR" dirty="0" err="1"/>
              <a:t>demodulação</a:t>
            </a:r>
            <a:r>
              <a:rPr lang="pt-BR" dirty="0"/>
              <a:t>,  etc.)</a:t>
            </a:r>
          </a:p>
          <a:p>
            <a:r>
              <a:rPr lang="pt-BR" b="1" dirty="0"/>
              <a:t>Comunicações em Ondas Milimétricas</a:t>
            </a:r>
          </a:p>
          <a:p>
            <a:pPr lvl="1">
              <a:buFont typeface="Wingdings" panose="05000000000000000000" pitchFamily="2" charset="2"/>
              <a:buChar char="§"/>
            </a:pPr>
            <a:r>
              <a:rPr lang="pt-BR" dirty="0"/>
              <a:t>Ex.: IA é utilizada para predizer bloqueios e realizar </a:t>
            </a:r>
            <a:r>
              <a:rPr lang="pt-BR" dirty="0" err="1"/>
              <a:t>handovers</a:t>
            </a:r>
            <a:r>
              <a:rPr lang="pt-BR" dirty="0"/>
              <a:t> proativos.</a:t>
            </a:r>
          </a:p>
          <a:p>
            <a:r>
              <a:rPr lang="pt-BR" b="1" dirty="0"/>
              <a:t>Alocação de Recursos</a:t>
            </a:r>
          </a:p>
          <a:p>
            <a:pPr lvl="1">
              <a:buFont typeface="Wingdings" panose="05000000000000000000" pitchFamily="2" charset="2"/>
              <a:buChar char="§"/>
            </a:pPr>
            <a:r>
              <a:rPr lang="pt-BR" dirty="0"/>
              <a:t>Ex.: IA é empregado em redes </a:t>
            </a:r>
            <a:r>
              <a:rPr lang="pt-BR" dirty="0" err="1"/>
              <a:t>IoT</a:t>
            </a:r>
            <a:r>
              <a:rPr lang="pt-BR" dirty="0"/>
              <a:t> de baixa potência para entender o comportamento de dispositivos vizinhos e assim realizar a alocação de recursos com o intuito de evitar colisões.</a:t>
            </a:r>
          </a:p>
          <a:p>
            <a:r>
              <a:rPr lang="pt-BR" b="1" dirty="0"/>
              <a:t>Rádio-sobre-Fibra</a:t>
            </a:r>
          </a:p>
          <a:p>
            <a:pPr lvl="1">
              <a:buFont typeface="Wingdings" panose="05000000000000000000" pitchFamily="2" charset="2"/>
              <a:buChar char="§"/>
            </a:pPr>
            <a:r>
              <a:rPr lang="pt-BR" dirty="0"/>
              <a:t> Ex.: IA </a:t>
            </a:r>
            <a:r>
              <a:rPr lang="pt-BR" dirty="0" smtClean="0"/>
              <a:t>é utilizada </a:t>
            </a:r>
            <a:r>
              <a:rPr lang="pt-BR" dirty="0"/>
              <a:t>para equalizar e detectar conjuntamente sinais transmitidos através de canais </a:t>
            </a:r>
            <a:r>
              <a:rPr lang="pt-BR" dirty="0" err="1"/>
              <a:t>sem-fio</a:t>
            </a:r>
            <a:r>
              <a:rPr lang="pt-BR" dirty="0"/>
              <a:t> e óticos, </a:t>
            </a:r>
            <a:r>
              <a:rPr lang="pt-BR" dirty="0" smtClean="0"/>
              <a:t>considerando conjuntamente </a:t>
            </a:r>
            <a:r>
              <a:rPr lang="pt-BR" dirty="0"/>
              <a:t>os efeitos de ambos os </a:t>
            </a:r>
            <a:r>
              <a:rPr lang="pt-BR" dirty="0" smtClean="0"/>
              <a:t>canais. </a:t>
            </a:r>
            <a:endParaRPr lang="pt-BR" dirty="0"/>
          </a:p>
          <a:p>
            <a:r>
              <a:rPr lang="pt-BR" b="1" dirty="0" err="1"/>
              <a:t>Pré</a:t>
            </a:r>
            <a:r>
              <a:rPr lang="pt-BR" b="1" dirty="0"/>
              <a:t>-distorção</a:t>
            </a:r>
          </a:p>
          <a:p>
            <a:pPr lvl="1"/>
            <a:r>
              <a:rPr lang="pt-BR" dirty="0"/>
              <a:t>Ex.: IA é utilizada para aproximar uma equação que aumente a região linear de um amplificador de potência.</a:t>
            </a:r>
          </a:p>
          <a:p>
            <a:r>
              <a:rPr lang="pt-BR" b="1" dirty="0"/>
              <a:t>E vários outros tópicos</a:t>
            </a:r>
          </a:p>
        </p:txBody>
      </p:sp>
      <p:sp>
        <p:nvSpPr>
          <p:cNvPr id="4" name="Retângulo 3">
            <a:extLst>
              <a:ext uri="{FF2B5EF4-FFF2-40B4-BE49-F238E27FC236}">
                <a16:creationId xmlns:a16="http://schemas.microsoft.com/office/drawing/2014/main" id="{86C912F4-C831-43E6-B271-540A4814C16E}"/>
              </a:ext>
            </a:extLst>
          </p:cNvPr>
          <p:cNvSpPr/>
          <p:nvPr/>
        </p:nvSpPr>
        <p:spPr>
          <a:xfrm>
            <a:off x="838200" y="6492875"/>
            <a:ext cx="4597797" cy="307777"/>
          </a:xfrm>
          <a:prstGeom prst="rect">
            <a:avLst/>
          </a:prstGeom>
        </p:spPr>
        <p:txBody>
          <a:bodyPr wrap="none">
            <a:spAutoFit/>
          </a:bodyPr>
          <a:lstStyle/>
          <a:p>
            <a:r>
              <a:rPr lang="pt-BR" sz="1400" b="1" dirty="0"/>
              <a:t>Fonte</a:t>
            </a:r>
            <a:r>
              <a:rPr lang="pt-BR" sz="1400" dirty="0"/>
              <a:t>: </a:t>
            </a:r>
            <a:r>
              <a:rPr lang="pt-BR" sz="1400" dirty="0">
                <a:hlinkClick r:id="rId3"/>
              </a:rPr>
              <a:t>https://mlc.committees.comsoc.org/research-library/</a:t>
            </a:r>
            <a:endParaRPr lang="pt-BR" sz="1400" dirty="0"/>
          </a:p>
        </p:txBody>
      </p:sp>
      <p:pic>
        <p:nvPicPr>
          <p:cNvPr id="1026" name="Picture 2" descr="Image result for telecommunications systems machine learning">
            <a:extLst>
              <a:ext uri="{FF2B5EF4-FFF2-40B4-BE49-F238E27FC236}">
                <a16:creationId xmlns:a16="http://schemas.microsoft.com/office/drawing/2014/main" id="{26F896E4-93C0-4161-A75E-501357FD88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61723" y="13448"/>
            <a:ext cx="2430277" cy="161723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telecommunications systems machine learning">
            <a:extLst>
              <a:ext uri="{FF2B5EF4-FFF2-40B4-BE49-F238E27FC236}">
                <a16:creationId xmlns:a16="http://schemas.microsoft.com/office/drawing/2014/main" id="{5A2698E2-BB44-48FA-9C6B-C667C53B261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870141" y="5636100"/>
            <a:ext cx="1907522" cy="12219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Image result for applications of artificial intelligence">
            <a:extLst>
              <a:ext uri="{FF2B5EF4-FFF2-40B4-BE49-F238E27FC236}">
                <a16:creationId xmlns:a16="http://schemas.microsoft.com/office/drawing/2014/main" id="{D913A2EF-E112-435A-B2D4-B117329AC3A2}"/>
              </a:ext>
            </a:extLst>
          </p:cNvPr>
          <p:cNvPicPr>
            <a:picLocks noChangeAspect="1" noChangeArrowheads="1"/>
          </p:cNvPicPr>
          <p:nvPr/>
        </p:nvPicPr>
        <p:blipFill rotWithShape="1">
          <a:blip r:embed="rId6" cstate="hqprint">
            <a:extLst>
              <a:ext uri="{28A0092B-C50C-407E-A947-70E740481C1C}">
                <a14:useLocalDpi xmlns:a14="http://schemas.microsoft.com/office/drawing/2010/main" val="0"/>
              </a:ext>
            </a:extLst>
          </a:blip>
          <a:srcRect l="22066" t="12693" r="22239" b="17550"/>
          <a:stretch/>
        </p:blipFill>
        <p:spPr bwMode="auto">
          <a:xfrm>
            <a:off x="6756005" y="5687834"/>
            <a:ext cx="1582271" cy="11574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44602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46EE508-37BB-400E-8BCC-954E48122BFE}"/>
              </a:ext>
            </a:extLst>
          </p:cNvPr>
          <p:cNvSpPr>
            <a:spLocks noGrp="1"/>
          </p:cNvSpPr>
          <p:nvPr>
            <p:ph type="title"/>
          </p:nvPr>
        </p:nvSpPr>
        <p:spPr/>
        <p:txBody>
          <a:bodyPr/>
          <a:lstStyle/>
          <a:p>
            <a:r>
              <a:rPr lang="pt-BR" dirty="0"/>
              <a:t>Exemplos Interessantes</a:t>
            </a:r>
          </a:p>
        </p:txBody>
      </p:sp>
      <p:sp>
        <p:nvSpPr>
          <p:cNvPr id="3" name="Espaço Reservado para Conteúdo 2">
            <a:extLst>
              <a:ext uri="{FF2B5EF4-FFF2-40B4-BE49-F238E27FC236}">
                <a16:creationId xmlns:a16="http://schemas.microsoft.com/office/drawing/2014/main" id="{DD3FFC3A-2F46-4ADE-B3D6-B680B7C23C2C}"/>
              </a:ext>
            </a:extLst>
          </p:cNvPr>
          <p:cNvSpPr>
            <a:spLocks noGrp="1"/>
          </p:cNvSpPr>
          <p:nvPr>
            <p:ph idx="1"/>
          </p:nvPr>
        </p:nvSpPr>
        <p:spPr>
          <a:xfrm>
            <a:off x="838200" y="1825625"/>
            <a:ext cx="8305800" cy="4351338"/>
          </a:xfrm>
        </p:spPr>
        <p:txBody>
          <a:bodyPr>
            <a:normAutofit lnSpcReduction="10000"/>
          </a:bodyPr>
          <a:lstStyle/>
          <a:p>
            <a:r>
              <a:rPr lang="pt-BR" b="1" dirty="0"/>
              <a:t>Predição de surtos de doenças infecciosas</a:t>
            </a:r>
            <a:r>
              <a:rPr lang="pt-BR" dirty="0"/>
              <a:t>: IA previu em Dezembro de 2019 o novo surto de corona vírus e onde ele apareceria em seguida. </a:t>
            </a:r>
          </a:p>
          <a:p>
            <a:r>
              <a:rPr lang="pt-BR" b="1" dirty="0"/>
              <a:t>Criação de vídeos/fotos falsas</a:t>
            </a:r>
            <a:r>
              <a:rPr lang="pt-BR" dirty="0"/>
              <a:t>: IA foi usada para criar vídeo viral utilizando trecho de “A Usurpadora” para falsificar uma conversa entre Lula e Bolsonaro.</a:t>
            </a:r>
          </a:p>
          <a:p>
            <a:r>
              <a:rPr lang="pt-BR" b="1" dirty="0"/>
              <a:t>Criação de novos medicamentos</a:t>
            </a:r>
            <a:r>
              <a:rPr lang="pt-BR" dirty="0"/>
              <a:t>: IA foi utilizada para criar uma nova droga capaz de combater o transtorno obsessivo-compulsivo (TOC</a:t>
            </a:r>
            <a:r>
              <a:rPr lang="pt-BR" dirty="0" smtClean="0"/>
              <a:t>). Encurtou o tempo para encontrar novos medicamentos de 4 para menos de 1 ano.</a:t>
            </a:r>
            <a:endParaRPr lang="pt-BR" dirty="0"/>
          </a:p>
          <a:p>
            <a:endParaRPr lang="pt-BR" dirty="0"/>
          </a:p>
          <a:p>
            <a:endParaRPr lang="pt-BR" dirty="0"/>
          </a:p>
        </p:txBody>
      </p:sp>
      <p:pic>
        <p:nvPicPr>
          <p:cNvPr id="1026" name="Picture 2" descr="Image result for coronavirus">
            <a:extLst>
              <a:ext uri="{FF2B5EF4-FFF2-40B4-BE49-F238E27FC236}">
                <a16:creationId xmlns:a16="http://schemas.microsoft.com/office/drawing/2014/main" id="{3CC0B2C1-6C1B-48E9-9C7F-58FEEACBC2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12589" y="1055472"/>
            <a:ext cx="2501222" cy="140536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Jair Bolsonaro e Lula &quot;protagonizam&quot; cena de &quot;A Usurpadora&quot; em vídeo deepfake - Reprodução/Twitter Bruno Sartori">
            <a:extLst>
              <a:ext uri="{FF2B5EF4-FFF2-40B4-BE49-F238E27FC236}">
                <a16:creationId xmlns:a16="http://schemas.microsoft.com/office/drawing/2014/main" id="{9778A538-FD9E-42BA-B1F8-F4372AAC0D9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09206" y="2994555"/>
            <a:ext cx="2499670" cy="140537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IA cria droga toc">
            <a:extLst>
              <a:ext uri="{FF2B5EF4-FFF2-40B4-BE49-F238E27FC236}">
                <a16:creationId xmlns:a16="http://schemas.microsoft.com/office/drawing/2014/main" id="{9AE9BCAA-C25E-4F49-AD0A-1BE9C8D0A9A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12589" y="4933639"/>
            <a:ext cx="2857500" cy="1600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346060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Agrupar 4">
            <a:extLst>
              <a:ext uri="{FF2B5EF4-FFF2-40B4-BE49-F238E27FC236}">
                <a16:creationId xmlns:a16="http://schemas.microsoft.com/office/drawing/2014/main" id="{7463A6D3-5626-4043-85E5-66DFB2E72B8A}"/>
              </a:ext>
            </a:extLst>
          </p:cNvPr>
          <p:cNvGrpSpPr/>
          <p:nvPr/>
        </p:nvGrpSpPr>
        <p:grpSpPr>
          <a:xfrm>
            <a:off x="4481234" y="70131"/>
            <a:ext cx="1891552" cy="1337608"/>
            <a:chOff x="9273707" y="365125"/>
            <a:chExt cx="2918293" cy="2351181"/>
          </a:xfrm>
        </p:grpSpPr>
        <p:pic>
          <p:nvPicPr>
            <p:cNvPr id="2050" name="Picture 2" descr="Image result for umbrella">
              <a:extLst>
                <a:ext uri="{FF2B5EF4-FFF2-40B4-BE49-F238E27FC236}">
                  <a16:creationId xmlns:a16="http://schemas.microsoft.com/office/drawing/2014/main" id="{46CE05B1-E4CB-4173-8A0C-9C000F3F0A6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2511" b="6921"/>
            <a:stretch/>
          </p:blipFill>
          <p:spPr bwMode="auto">
            <a:xfrm>
              <a:off x="9273707" y="365125"/>
              <a:ext cx="2918293" cy="2351181"/>
            </a:xfrm>
            <a:prstGeom prst="rect">
              <a:avLst/>
            </a:prstGeom>
            <a:noFill/>
            <a:extLst>
              <a:ext uri="{909E8E84-426E-40DD-AFC4-6F175D3DCCD1}">
                <a14:hiddenFill xmlns:a14="http://schemas.microsoft.com/office/drawing/2010/main">
                  <a:solidFill>
                    <a:srgbClr val="FFFFFF"/>
                  </a:solidFill>
                </a14:hiddenFill>
              </a:ext>
            </a:extLst>
          </p:spPr>
        </p:pic>
        <p:sp>
          <p:nvSpPr>
            <p:cNvPr id="4" name="CaixaDeTexto 3">
              <a:extLst>
                <a:ext uri="{FF2B5EF4-FFF2-40B4-BE49-F238E27FC236}">
                  <a16:creationId xmlns:a16="http://schemas.microsoft.com/office/drawing/2014/main" id="{CC08EDBF-9120-4A11-84A9-24A056EA1046}"/>
                </a:ext>
              </a:extLst>
            </p:cNvPr>
            <p:cNvSpPr txBox="1"/>
            <p:nvPr/>
          </p:nvSpPr>
          <p:spPr>
            <a:xfrm>
              <a:off x="10342888" y="610127"/>
              <a:ext cx="779930" cy="811492"/>
            </a:xfrm>
            <a:prstGeom prst="rect">
              <a:avLst/>
            </a:prstGeom>
            <a:noFill/>
          </p:spPr>
          <p:txBody>
            <a:bodyPr wrap="square" rtlCol="0">
              <a:spAutoFit/>
            </a:bodyPr>
            <a:lstStyle/>
            <a:p>
              <a:pPr algn="ctr"/>
              <a:r>
                <a:rPr lang="pt-BR" sz="2400" b="1" dirty="0">
                  <a:solidFill>
                    <a:schemeClr val="bg1"/>
                  </a:solidFill>
                </a:rPr>
                <a:t>IA</a:t>
              </a:r>
            </a:p>
          </p:txBody>
        </p:sp>
      </p:grpSp>
      <p:sp>
        <p:nvSpPr>
          <p:cNvPr id="2" name="Título 1">
            <a:extLst>
              <a:ext uri="{FF2B5EF4-FFF2-40B4-BE49-F238E27FC236}">
                <a16:creationId xmlns:a16="http://schemas.microsoft.com/office/drawing/2014/main" id="{FB5E40AD-63D4-4F2D-B72E-B9FAC596C094}"/>
              </a:ext>
            </a:extLst>
          </p:cNvPr>
          <p:cNvSpPr>
            <a:spLocks noGrp="1"/>
          </p:cNvSpPr>
          <p:nvPr>
            <p:ph type="title"/>
          </p:nvPr>
        </p:nvSpPr>
        <p:spPr/>
        <p:txBody>
          <a:bodyPr/>
          <a:lstStyle/>
          <a:p>
            <a:r>
              <a:rPr lang="pt-BR" dirty="0"/>
              <a:t>Foco do Curso</a:t>
            </a:r>
          </a:p>
        </p:txBody>
      </p:sp>
      <p:sp>
        <p:nvSpPr>
          <p:cNvPr id="3" name="Espaço Reservado para Conteúdo 2">
            <a:extLst>
              <a:ext uri="{FF2B5EF4-FFF2-40B4-BE49-F238E27FC236}">
                <a16:creationId xmlns:a16="http://schemas.microsoft.com/office/drawing/2014/main" id="{77711CBE-86B4-40EB-868C-65C504F92159}"/>
              </a:ext>
            </a:extLst>
          </p:cNvPr>
          <p:cNvSpPr>
            <a:spLocks noGrp="1"/>
          </p:cNvSpPr>
          <p:nvPr>
            <p:ph idx="1"/>
          </p:nvPr>
        </p:nvSpPr>
        <p:spPr>
          <a:xfrm>
            <a:off x="838199" y="1506071"/>
            <a:ext cx="10929257" cy="4454891"/>
          </a:xfrm>
        </p:spPr>
        <p:txBody>
          <a:bodyPr>
            <a:normAutofit fontScale="77500" lnSpcReduction="20000"/>
          </a:bodyPr>
          <a:lstStyle/>
          <a:p>
            <a:r>
              <a:rPr lang="pt-BR" dirty="0"/>
              <a:t>IA é um termo genérico (guarda-chuva) usado </a:t>
            </a:r>
            <a:r>
              <a:rPr lang="pt-BR" dirty="0" smtClean="0"/>
              <a:t>para </a:t>
            </a:r>
            <a:r>
              <a:rPr lang="pt-BR" dirty="0"/>
              <a:t>designar máquinas capazes executar </a:t>
            </a:r>
            <a:r>
              <a:rPr lang="pt-BR" b="1" i="1" dirty="0"/>
              <a:t>tarefas</a:t>
            </a:r>
            <a:r>
              <a:rPr lang="pt-BR" dirty="0"/>
              <a:t> de forma inteligente.</a:t>
            </a:r>
          </a:p>
          <a:p>
            <a:r>
              <a:rPr lang="pt-BR" smtClean="0"/>
              <a:t>IA é </a:t>
            </a:r>
            <a:r>
              <a:rPr lang="pt-BR" dirty="0" smtClean="0"/>
              <a:t>dividida </a:t>
            </a:r>
            <a:r>
              <a:rPr lang="pt-BR" dirty="0"/>
              <a:t>em vários objetivos ou </a:t>
            </a:r>
            <a:r>
              <a:rPr lang="pt-BR" dirty="0" err="1" smtClean="0"/>
              <a:t>sub-áreas</a:t>
            </a:r>
            <a:r>
              <a:rPr lang="pt-BR" dirty="0"/>
              <a:t>, sendo </a:t>
            </a:r>
            <a:r>
              <a:rPr lang="pt-BR" dirty="0" smtClean="0"/>
              <a:t>as </a:t>
            </a:r>
            <a:r>
              <a:rPr lang="pt-BR" dirty="0"/>
              <a:t>principais: </a:t>
            </a:r>
            <a:r>
              <a:rPr lang="pt-BR" b="1" i="1" dirty="0"/>
              <a:t>planejamento</a:t>
            </a:r>
            <a:r>
              <a:rPr lang="pt-BR" dirty="0"/>
              <a:t>, </a:t>
            </a:r>
            <a:r>
              <a:rPr lang="pt-BR" b="1" i="1" dirty="0"/>
              <a:t>representação do conhecimento e raciocínio</a:t>
            </a:r>
            <a:r>
              <a:rPr lang="pt-BR" dirty="0"/>
              <a:t>, </a:t>
            </a:r>
            <a:r>
              <a:rPr lang="pt-BR" b="1" i="1" dirty="0"/>
              <a:t>aprendizado de máquina</a:t>
            </a:r>
            <a:r>
              <a:rPr lang="pt-BR" dirty="0"/>
              <a:t>, </a:t>
            </a:r>
            <a:r>
              <a:rPr lang="pt-PT" b="1" i="1" dirty="0"/>
              <a:t>processamento de linguagem natural</a:t>
            </a:r>
            <a:r>
              <a:rPr lang="pt-PT" dirty="0"/>
              <a:t>, </a:t>
            </a:r>
            <a:r>
              <a:rPr lang="pt-PT" b="1" i="1" dirty="0"/>
              <a:t>visão computacional</a:t>
            </a:r>
            <a:r>
              <a:rPr lang="pt-PT" dirty="0"/>
              <a:t>, </a:t>
            </a:r>
            <a:r>
              <a:rPr lang="pt-PT" b="1" i="1" dirty="0"/>
              <a:t>robótica</a:t>
            </a:r>
            <a:r>
              <a:rPr lang="pt-PT" dirty="0"/>
              <a:t> e </a:t>
            </a:r>
            <a:r>
              <a:rPr lang="pt-PT" b="1" i="1" dirty="0"/>
              <a:t>inteligência artificial geral</a:t>
            </a:r>
            <a:r>
              <a:rPr lang="pt-PT" dirty="0"/>
              <a:t>.</a:t>
            </a:r>
            <a:r>
              <a:rPr lang="en-US" dirty="0"/>
              <a:t> </a:t>
            </a:r>
          </a:p>
          <a:p>
            <a:r>
              <a:rPr lang="pt-BR" b="1" dirty="0"/>
              <a:t>Foco do curso</a:t>
            </a:r>
            <a:r>
              <a:rPr lang="pt-BR" dirty="0"/>
              <a:t>: estudo dos principais algoritmos de </a:t>
            </a:r>
            <a:r>
              <a:rPr lang="pt-BR" b="1" i="1" dirty="0"/>
              <a:t>Aprendizado de Máquina</a:t>
            </a:r>
            <a:r>
              <a:rPr lang="pt-BR" dirty="0"/>
              <a:t>. </a:t>
            </a:r>
            <a:r>
              <a:rPr lang="pt-BR" sz="3100" b="1" dirty="0">
                <a:solidFill>
                  <a:srgbClr val="FF0000"/>
                </a:solidFill>
              </a:rPr>
              <a:t>Por quê?</a:t>
            </a:r>
          </a:p>
          <a:p>
            <a:pPr lvl="1">
              <a:buFont typeface="Wingdings" panose="05000000000000000000" pitchFamily="2" charset="2"/>
              <a:buChar char="§"/>
            </a:pPr>
            <a:r>
              <a:rPr lang="pt-BR" dirty="0"/>
              <a:t>ML oferece ferramentas importantes para a solução eficiente de vários problemas de telecomunicações (</a:t>
            </a:r>
            <a:r>
              <a:rPr lang="pt-BR" dirty="0" smtClean="0"/>
              <a:t>pós-graduação stricto sensu </a:t>
            </a:r>
            <a:r>
              <a:rPr lang="pt-BR" dirty="0"/>
              <a:t>em telecomunicações).</a:t>
            </a:r>
          </a:p>
          <a:p>
            <a:pPr lvl="2">
              <a:buFont typeface="Courier New" panose="02070309020205020404" pitchFamily="49" charset="0"/>
              <a:buChar char="o"/>
            </a:pPr>
            <a:r>
              <a:rPr lang="pt-BR" sz="2300" b="1" i="1" dirty="0" smtClean="0"/>
              <a:t>Exemplo: Controle </a:t>
            </a:r>
            <a:r>
              <a:rPr lang="pt-BR" sz="2300" b="1" i="1" dirty="0"/>
              <a:t>e otimização de parâmetros de sistemas </a:t>
            </a:r>
            <a:r>
              <a:rPr lang="pt-BR" sz="2300" b="1" i="1" dirty="0" smtClean="0"/>
              <a:t>complexos</a:t>
            </a:r>
            <a:r>
              <a:rPr lang="pt-BR" sz="2300" dirty="0" smtClean="0"/>
              <a:t>: o número </a:t>
            </a:r>
            <a:r>
              <a:rPr lang="pt-BR" sz="2300" dirty="0"/>
              <a:t>de parâmetros que um sistema </a:t>
            </a:r>
            <a:r>
              <a:rPr lang="pt-BR" sz="2300" dirty="0" smtClean="0"/>
              <a:t>5G (PHY, MAC, etc.) </a:t>
            </a:r>
            <a:r>
              <a:rPr lang="pt-BR" sz="2300" dirty="0"/>
              <a:t>precisa controlar e </a:t>
            </a:r>
            <a:r>
              <a:rPr lang="pt-BR" sz="2300" dirty="0" smtClean="0"/>
              <a:t>otimizar é muito grande.</a:t>
            </a:r>
            <a:endParaRPr lang="pt-BR" sz="2300" dirty="0"/>
          </a:p>
          <a:p>
            <a:pPr lvl="3">
              <a:buFont typeface="Wingdings" panose="05000000000000000000" pitchFamily="2" charset="2"/>
              <a:buChar char="q"/>
            </a:pPr>
            <a:r>
              <a:rPr lang="pt-BR" sz="2100" dirty="0" smtClean="0"/>
              <a:t>Imagine </a:t>
            </a:r>
            <a:r>
              <a:rPr lang="pt-BR" sz="2100" dirty="0"/>
              <a:t>se você pudesse </a:t>
            </a:r>
            <a:r>
              <a:rPr lang="pt-BR" sz="2100" dirty="0" smtClean="0"/>
              <a:t>otimizar globalmente </a:t>
            </a:r>
            <a:r>
              <a:rPr lang="pt-BR" sz="2100" dirty="0"/>
              <a:t>todos os parâmetros do sistema apenas utilizando dados reais coletados da </a:t>
            </a:r>
            <a:r>
              <a:rPr lang="pt-BR" sz="2100" dirty="0" smtClean="0"/>
              <a:t>rede?</a:t>
            </a:r>
            <a:endParaRPr lang="pt-BR" sz="2100" dirty="0"/>
          </a:p>
          <a:p>
            <a:pPr lvl="3">
              <a:buFont typeface="Wingdings" panose="05000000000000000000" pitchFamily="2" charset="2"/>
              <a:buChar char="q"/>
            </a:pPr>
            <a:r>
              <a:rPr lang="pt-BR" sz="2100" dirty="0"/>
              <a:t>Mais ainda, imagine se você pudesse treinar um modelo que </a:t>
            </a:r>
            <a:r>
              <a:rPr lang="pt-BR" sz="2100" b="1" i="1" dirty="0"/>
              <a:t>aprendesse</a:t>
            </a:r>
            <a:r>
              <a:rPr lang="pt-BR" sz="2100" dirty="0"/>
              <a:t> um sistema de transmissão e recepção ótimo para um dado canal?</a:t>
            </a:r>
          </a:p>
          <a:p>
            <a:pPr lvl="1">
              <a:buFont typeface="Wingdings" panose="05000000000000000000" pitchFamily="2" charset="2"/>
              <a:buChar char="§"/>
            </a:pPr>
            <a:r>
              <a:rPr lang="pt-BR" b="1" i="1" dirty="0"/>
              <a:t>Redução de complexidade/custo</a:t>
            </a:r>
            <a:r>
              <a:rPr lang="pt-BR" dirty="0"/>
              <a:t>: vários algoritmos de comunicações que apresentam desempenho ótimo não são utilizados na prática pois possuem complexidade computacional e/ou custo proibitivos.</a:t>
            </a:r>
          </a:p>
          <a:p>
            <a:pPr lvl="1">
              <a:buFont typeface="Wingdings" panose="05000000000000000000" pitchFamily="2" charset="2"/>
              <a:buChar char="§"/>
            </a:pPr>
            <a:r>
              <a:rPr lang="pt-BR" b="1" i="1" dirty="0"/>
              <a:t>Oportunidades</a:t>
            </a:r>
            <a:r>
              <a:rPr lang="pt-BR" dirty="0"/>
              <a:t>: Pesquisas sobre a aplicação de aprendizado de máquina a </a:t>
            </a:r>
            <a:r>
              <a:rPr lang="pt-BR" dirty="0" smtClean="0"/>
              <a:t>problemas de comunicação ainda </a:t>
            </a:r>
            <a:r>
              <a:rPr lang="pt-BR" dirty="0"/>
              <a:t>estão em fase de exploração.</a:t>
            </a:r>
          </a:p>
        </p:txBody>
      </p:sp>
      <p:pic>
        <p:nvPicPr>
          <p:cNvPr id="6" name="Picture 2" descr="AI Enabled Systems">
            <a:extLst>
              <a:ext uri="{FF2B5EF4-FFF2-40B4-BE49-F238E27FC236}">
                <a16:creationId xmlns:a16="http://schemas.microsoft.com/office/drawing/2014/main" id="{092A9583-5601-45C8-BA1B-716E4A8EF5E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29770" y="5845215"/>
            <a:ext cx="4224052" cy="89054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aprendizado de máquina">
            <a:extLst>
              <a:ext uri="{FF2B5EF4-FFF2-40B4-BE49-F238E27FC236}">
                <a16:creationId xmlns:a16="http://schemas.microsoft.com/office/drawing/2014/main" id="{4530CE78-625F-49E3-B829-A2E7FD1CE26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6195" t="15041" r="27482" b="9164"/>
          <a:stretch/>
        </p:blipFill>
        <p:spPr bwMode="auto">
          <a:xfrm>
            <a:off x="6668062" y="140289"/>
            <a:ext cx="1463487" cy="126745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ttps://ai2-s2-public.s3.amazonaws.com/figures/2017-08-08/300bf7120329bf0b44bc36a4d09f0eb10b809a2a/1-Figure1-1.png">
            <a:extLst>
              <a:ext uri="{FF2B5EF4-FFF2-40B4-BE49-F238E27FC236}">
                <a16:creationId xmlns:a16="http://schemas.microsoft.com/office/drawing/2014/main" id="{F64A4819-E380-489B-8EA9-2DC28730E29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6650" r="2315" b="12023"/>
          <a:stretch/>
        </p:blipFill>
        <p:spPr bwMode="auto">
          <a:xfrm>
            <a:off x="8709564" y="76513"/>
            <a:ext cx="2939512" cy="13517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913115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95FF1AF-6B81-43EF-BE92-BCF1CDD14F74}"/>
              </a:ext>
            </a:extLst>
          </p:cNvPr>
          <p:cNvSpPr>
            <a:spLocks noGrp="1"/>
          </p:cNvSpPr>
          <p:nvPr>
            <p:ph type="title"/>
          </p:nvPr>
        </p:nvSpPr>
        <p:spPr>
          <a:xfrm>
            <a:off x="838200" y="365125"/>
            <a:ext cx="10515600" cy="1325563"/>
          </a:xfrm>
        </p:spPr>
        <p:txBody>
          <a:bodyPr/>
          <a:lstStyle/>
          <a:p>
            <a:r>
              <a:rPr lang="pt-BR" dirty="0"/>
              <a:t>O que é ML?</a:t>
            </a:r>
          </a:p>
        </p:txBody>
      </p:sp>
      <p:sp>
        <p:nvSpPr>
          <p:cNvPr id="3" name="Espaço Reservado para Conteúdo 2">
            <a:extLst>
              <a:ext uri="{FF2B5EF4-FFF2-40B4-BE49-F238E27FC236}">
                <a16:creationId xmlns:a16="http://schemas.microsoft.com/office/drawing/2014/main" id="{1DC35696-D7B6-4CDE-8C2A-EEC8E7C03603}"/>
              </a:ext>
            </a:extLst>
          </p:cNvPr>
          <p:cNvSpPr>
            <a:spLocks noGrp="1"/>
          </p:cNvSpPr>
          <p:nvPr>
            <p:ph idx="1"/>
          </p:nvPr>
        </p:nvSpPr>
        <p:spPr>
          <a:xfrm>
            <a:off x="838200" y="1825624"/>
            <a:ext cx="10515600" cy="5008309"/>
          </a:xfrm>
        </p:spPr>
        <p:txBody>
          <a:bodyPr>
            <a:normAutofit lnSpcReduction="10000"/>
          </a:bodyPr>
          <a:lstStyle/>
          <a:p>
            <a:r>
              <a:rPr lang="pt-BR" dirty="0" err="1" smtClean="0"/>
              <a:t>Sub-área</a:t>
            </a:r>
            <a:r>
              <a:rPr lang="pt-BR" dirty="0" smtClean="0"/>
              <a:t> </a:t>
            </a:r>
            <a:r>
              <a:rPr lang="pt-BR" dirty="0"/>
              <a:t>ou objetivo da inteligência artificial.</a:t>
            </a:r>
          </a:p>
          <a:p>
            <a:r>
              <a:rPr lang="pt-BR" dirty="0"/>
              <a:t>Termo cunhado em 1959, por Arthur Samuel: “campo de estudo que dá aos computadores a habilidade de aprender sem serem explicitamente programados”.</a:t>
            </a:r>
          </a:p>
          <a:p>
            <a:r>
              <a:rPr lang="pt-BR" dirty="0"/>
              <a:t>“Aprendizado de máquina é o processo de </a:t>
            </a:r>
            <a:r>
              <a:rPr lang="pt-BR" b="1" i="1" dirty="0"/>
              <a:t>induzir</a:t>
            </a:r>
            <a:r>
              <a:rPr lang="pt-BR" dirty="0"/>
              <a:t> inteligência em uma máquina sem que ela seja explicitamente programada”, </a:t>
            </a:r>
            <a:r>
              <a:rPr lang="pt-BR" dirty="0" err="1"/>
              <a:t>Jojo</a:t>
            </a:r>
            <a:r>
              <a:rPr lang="pt-BR" dirty="0"/>
              <a:t> John </a:t>
            </a:r>
            <a:r>
              <a:rPr lang="pt-BR" dirty="0" err="1"/>
              <a:t>Moolayil</a:t>
            </a:r>
            <a:r>
              <a:rPr lang="pt-BR" dirty="0"/>
              <a:t>.</a:t>
            </a:r>
            <a:endParaRPr lang="pt-BR" b="1" i="1" dirty="0"/>
          </a:p>
          <a:p>
            <a:r>
              <a:rPr lang="pt-BR" b="1" dirty="0"/>
              <a:t>Indução</a:t>
            </a:r>
            <a:r>
              <a:rPr lang="pt-BR" dirty="0"/>
              <a:t>: aprender um modelo geral a partir de </a:t>
            </a:r>
            <a:r>
              <a:rPr lang="pt-BR" dirty="0" smtClean="0"/>
              <a:t>exemplos.</a:t>
            </a:r>
            <a:endParaRPr lang="pt-BR" dirty="0"/>
          </a:p>
          <a:p>
            <a:r>
              <a:rPr lang="pt-BR" dirty="0"/>
              <a:t>Algoritmos de ML são orientados a dados, ou seja, eles aprendem automaticamente um modelo </a:t>
            </a:r>
            <a:r>
              <a:rPr lang="pt-BR" dirty="0" smtClean="0"/>
              <a:t>geral (i.e., generalizar) a </a:t>
            </a:r>
            <a:r>
              <a:rPr lang="pt-BR" dirty="0"/>
              <a:t>partir de grandes volumes de </a:t>
            </a:r>
            <a:r>
              <a:rPr lang="pt-BR" dirty="0" smtClean="0"/>
              <a:t>dados (i.e., exemplos).</a:t>
            </a:r>
            <a:endParaRPr lang="pt-BR" dirty="0"/>
          </a:p>
          <a:p>
            <a:r>
              <a:rPr lang="pt-BR" b="1" dirty="0"/>
              <a:t>Exemplo</a:t>
            </a:r>
            <a:r>
              <a:rPr lang="pt-BR" dirty="0"/>
              <a:t>: filtro de </a:t>
            </a:r>
            <a:r>
              <a:rPr lang="pt-BR" dirty="0" smtClean="0"/>
              <a:t>spam do </a:t>
            </a:r>
            <a:r>
              <a:rPr lang="pt-BR" dirty="0" err="1" smtClean="0"/>
              <a:t>gmail</a:t>
            </a:r>
            <a:r>
              <a:rPr lang="pt-BR" dirty="0" smtClean="0"/>
              <a:t>.</a:t>
            </a:r>
            <a:endParaRPr lang="pt-BR" dirty="0"/>
          </a:p>
        </p:txBody>
      </p:sp>
      <p:pic>
        <p:nvPicPr>
          <p:cNvPr id="5122" name="Picture 2" descr="https://www.oulu.fi/sites/default/files/11/machines%20_decide.jpg">
            <a:extLst>
              <a:ext uri="{FF2B5EF4-FFF2-40B4-BE49-F238E27FC236}">
                <a16:creationId xmlns:a16="http://schemas.microsoft.com/office/drawing/2014/main" id="{6B8DD7A2-43EE-406C-8FF3-BC9A04CF3BD4}"/>
              </a:ext>
            </a:extLst>
          </p:cNvPr>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4292966" y="122716"/>
            <a:ext cx="2350576" cy="1567972"/>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https://i.vas3k.ru/full/80c.jpg">
            <a:extLst>
              <a:ext uri="{FF2B5EF4-FFF2-40B4-BE49-F238E27FC236}">
                <a16:creationId xmlns:a16="http://schemas.microsoft.com/office/drawing/2014/main" id="{034238ED-6058-4E7C-B5D5-B2771BDD304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08621" y="24066"/>
            <a:ext cx="4179376" cy="21343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282282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84E2DCF-FDA9-4ABD-8E85-844A20C70ACB}"/>
              </a:ext>
            </a:extLst>
          </p:cNvPr>
          <p:cNvSpPr>
            <a:spLocks noGrp="1"/>
          </p:cNvSpPr>
          <p:nvPr>
            <p:ph type="title"/>
          </p:nvPr>
        </p:nvSpPr>
        <p:spPr/>
        <p:txBody>
          <a:bodyPr/>
          <a:lstStyle/>
          <a:p>
            <a:r>
              <a:rPr lang="pt-BR" dirty="0"/>
              <a:t>Por quê ML se tornou tão importante?</a:t>
            </a:r>
          </a:p>
        </p:txBody>
      </p:sp>
      <p:sp>
        <p:nvSpPr>
          <p:cNvPr id="3" name="Espaço Reservado para Conteúdo 2">
            <a:extLst>
              <a:ext uri="{FF2B5EF4-FFF2-40B4-BE49-F238E27FC236}">
                <a16:creationId xmlns:a16="http://schemas.microsoft.com/office/drawing/2014/main" id="{D1E156CA-EDE6-4AAA-95E9-0EE6CEBF17AD}"/>
              </a:ext>
            </a:extLst>
          </p:cNvPr>
          <p:cNvSpPr>
            <a:spLocks noGrp="1"/>
          </p:cNvSpPr>
          <p:nvPr>
            <p:ph idx="1"/>
          </p:nvPr>
        </p:nvSpPr>
        <p:spPr>
          <a:xfrm>
            <a:off x="838200" y="1534332"/>
            <a:ext cx="10515600" cy="4090964"/>
          </a:xfrm>
        </p:spPr>
        <p:txBody>
          <a:bodyPr>
            <a:normAutofit fontScale="85000" lnSpcReduction="20000"/>
          </a:bodyPr>
          <a:lstStyle/>
          <a:p>
            <a:r>
              <a:rPr lang="pt-BR" dirty="0"/>
              <a:t>Vivemos na era da informação. Nessa era, um volume sem precedentes de dados (de </a:t>
            </a:r>
            <a:r>
              <a:rPr lang="pt-BR" dirty="0" err="1"/>
              <a:t>tera</a:t>
            </a:r>
            <a:r>
              <a:rPr lang="pt-BR" dirty="0"/>
              <a:t> a </a:t>
            </a:r>
            <a:r>
              <a:rPr lang="pt-BR" dirty="0" err="1"/>
              <a:t>petabytes</a:t>
            </a:r>
            <a:r>
              <a:rPr lang="pt-BR" dirty="0"/>
              <a:t>) está disponível, impossibilitando sua análise por nós seres humanos. </a:t>
            </a:r>
            <a:endParaRPr lang="pt-BR" dirty="0" smtClean="0"/>
          </a:p>
          <a:p>
            <a:r>
              <a:rPr lang="pt-BR" dirty="0" smtClean="0"/>
              <a:t>Porém</a:t>
            </a:r>
            <a:r>
              <a:rPr lang="pt-BR" dirty="0"/>
              <a:t>, para modelos de </a:t>
            </a:r>
            <a:r>
              <a:rPr lang="pt-BR" dirty="0" smtClean="0"/>
              <a:t>ML isso não é um problema, </a:t>
            </a:r>
            <a:r>
              <a:rPr lang="pt-BR" dirty="0"/>
              <a:t>quanto mais dados melhor será o aprendizado.</a:t>
            </a:r>
          </a:p>
          <a:p>
            <a:r>
              <a:rPr lang="pt-BR" dirty="0" smtClean="0"/>
              <a:t>Hoje em dia, dados são preciosíssimos e a extração de novas informações (úteis) vale ouro.</a:t>
            </a:r>
            <a:endParaRPr lang="pt-BR" dirty="0"/>
          </a:p>
          <a:p>
            <a:r>
              <a:rPr lang="pt-BR" dirty="0"/>
              <a:t>Surgimento de recursos computacionais poderosos tais como </a:t>
            </a:r>
            <a:r>
              <a:rPr lang="pt-BR" dirty="0" err="1"/>
              <a:t>GPUs</a:t>
            </a:r>
            <a:r>
              <a:rPr lang="pt-BR" dirty="0"/>
              <a:t>, </a:t>
            </a:r>
            <a:r>
              <a:rPr lang="pt-BR" dirty="0" err="1" smtClean="0"/>
              <a:t>FPGAs</a:t>
            </a:r>
            <a:r>
              <a:rPr lang="pt-BR" dirty="0"/>
              <a:t> </a:t>
            </a:r>
            <a:r>
              <a:rPr lang="pt-BR" dirty="0" smtClean="0"/>
              <a:t>e </a:t>
            </a:r>
            <a:r>
              <a:rPr lang="pt-BR" dirty="0"/>
              <a:t>CPUs com múltiplos cores.</a:t>
            </a:r>
          </a:p>
          <a:p>
            <a:r>
              <a:rPr lang="pt-BR" dirty="0"/>
              <a:t>Surgimento de </a:t>
            </a:r>
            <a:r>
              <a:rPr lang="pt-BR" dirty="0" smtClean="0"/>
              <a:t>novas e eficientes </a:t>
            </a:r>
            <a:r>
              <a:rPr lang="pt-BR" dirty="0"/>
              <a:t>estratégias/técnicas de treinamento (i.e., aprendizagem).</a:t>
            </a:r>
          </a:p>
          <a:p>
            <a:r>
              <a:rPr lang="pt-BR" dirty="0"/>
              <a:t>Existência de frameworks </a:t>
            </a:r>
            <a:r>
              <a:rPr lang="pt-BR" dirty="0" smtClean="0"/>
              <a:t>e bibliotecas que </a:t>
            </a:r>
            <a:r>
              <a:rPr lang="pt-BR" dirty="0"/>
              <a:t>facilitam o desenvolvimento de soluções com ML</a:t>
            </a:r>
            <a:r>
              <a:rPr lang="pt-BR" dirty="0" smtClean="0"/>
              <a:t>.</a:t>
            </a:r>
            <a:endParaRPr lang="pt-BR" dirty="0"/>
          </a:p>
        </p:txBody>
      </p:sp>
      <p:pic>
        <p:nvPicPr>
          <p:cNvPr id="4098" name="Picture 2" descr="Image result for tensorflow logo">
            <a:extLst>
              <a:ext uri="{FF2B5EF4-FFF2-40B4-BE49-F238E27FC236}">
                <a16:creationId xmlns:a16="http://schemas.microsoft.com/office/drawing/2014/main" id="{B9A1D4E3-9D1C-4A3E-944D-BA941DCBD6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9253" y="5577629"/>
            <a:ext cx="1471047" cy="1225872"/>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Image result for pytorch logo">
            <a:extLst>
              <a:ext uri="{FF2B5EF4-FFF2-40B4-BE49-F238E27FC236}">
                <a16:creationId xmlns:a16="http://schemas.microsoft.com/office/drawing/2014/main" id="{6A0D8B6B-9A8B-4981-B678-86257C33AF3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06514" y="6284071"/>
            <a:ext cx="2100563" cy="417607"/>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Image result for scikit learn logo">
            <a:extLst>
              <a:ext uri="{FF2B5EF4-FFF2-40B4-BE49-F238E27FC236}">
                <a16:creationId xmlns:a16="http://schemas.microsoft.com/office/drawing/2014/main" id="{87129D40-D136-4716-8871-12CAEC60399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53630" y="5496678"/>
            <a:ext cx="2113420" cy="1139589"/>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Image result for keras logo">
            <a:extLst>
              <a:ext uri="{FF2B5EF4-FFF2-40B4-BE49-F238E27FC236}">
                <a16:creationId xmlns:a16="http://schemas.microsoft.com/office/drawing/2014/main" id="{33CCF501-0E9C-4C8C-BFCC-713767570EF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88969" y="5737658"/>
            <a:ext cx="2266371" cy="657628"/>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Image result for theano logo">
            <a:extLst>
              <a:ext uri="{FF2B5EF4-FFF2-40B4-BE49-F238E27FC236}">
                <a16:creationId xmlns:a16="http://schemas.microsoft.com/office/drawing/2014/main" id="{579B04DE-B2DC-4ED7-AA9D-5AAA9580572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06514" y="5363825"/>
            <a:ext cx="2246723" cy="619423"/>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Image result for pandas data mining logo">
            <a:extLst>
              <a:ext uri="{FF2B5EF4-FFF2-40B4-BE49-F238E27FC236}">
                <a16:creationId xmlns:a16="http://schemas.microsoft.com/office/drawing/2014/main" id="{A9345AF3-EF63-4F70-A5B2-8F8ED0E283F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603027" y="5271225"/>
            <a:ext cx="2190237" cy="13650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14337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20079F9-71B9-4466-B35D-68523A745D24}"/>
              </a:ext>
            </a:extLst>
          </p:cNvPr>
          <p:cNvSpPr>
            <a:spLocks noGrp="1"/>
          </p:cNvSpPr>
          <p:nvPr>
            <p:ph type="title"/>
          </p:nvPr>
        </p:nvSpPr>
        <p:spPr/>
        <p:txBody>
          <a:bodyPr/>
          <a:lstStyle/>
          <a:p>
            <a:r>
              <a:rPr lang="pt-BR" dirty="0"/>
              <a:t>Tipos de Aprendizado</a:t>
            </a:r>
          </a:p>
        </p:txBody>
      </p:sp>
      <p:sp>
        <p:nvSpPr>
          <p:cNvPr id="3" name="Espaço Reservado para Conteúdo 2">
            <a:extLst>
              <a:ext uri="{FF2B5EF4-FFF2-40B4-BE49-F238E27FC236}">
                <a16:creationId xmlns:a16="http://schemas.microsoft.com/office/drawing/2014/main" id="{5BA8D271-087B-414B-ABC6-D7C5E7367E33}"/>
              </a:ext>
            </a:extLst>
          </p:cNvPr>
          <p:cNvSpPr>
            <a:spLocks noGrp="1"/>
          </p:cNvSpPr>
          <p:nvPr>
            <p:ph idx="1"/>
          </p:nvPr>
        </p:nvSpPr>
        <p:spPr>
          <a:xfrm>
            <a:off x="838200" y="1825624"/>
            <a:ext cx="7044159" cy="4351339"/>
          </a:xfrm>
        </p:spPr>
        <p:txBody>
          <a:bodyPr/>
          <a:lstStyle/>
          <a:p>
            <a:pPr marL="0" indent="0" fontAlgn="base">
              <a:buNone/>
            </a:pPr>
            <a:r>
              <a:rPr lang="pt-BR" dirty="0" smtClean="0"/>
              <a:t>Os algoritmos de aprendizado de máquina podem ser agrupados da seguinte forma: </a:t>
            </a:r>
          </a:p>
          <a:p>
            <a:pPr lvl="1" fontAlgn="base"/>
            <a:r>
              <a:rPr lang="pt-BR" sz="2800" dirty="0" smtClean="0"/>
              <a:t>Supervisionado</a:t>
            </a:r>
            <a:endParaRPr lang="pt-BR" sz="2800" dirty="0"/>
          </a:p>
          <a:p>
            <a:pPr lvl="1"/>
            <a:r>
              <a:rPr lang="pt-BR" sz="2800" dirty="0" smtClean="0"/>
              <a:t>Não-Supervisionado</a:t>
            </a:r>
            <a:endParaRPr lang="pt-BR" sz="2800" dirty="0"/>
          </a:p>
          <a:p>
            <a:pPr lvl="1"/>
            <a:r>
              <a:rPr lang="pt-BR" sz="2800" dirty="0" smtClean="0"/>
              <a:t>Semi-Supervisionado</a:t>
            </a:r>
            <a:endParaRPr lang="pt-BR" sz="2800" dirty="0"/>
          </a:p>
          <a:p>
            <a:pPr lvl="1"/>
            <a:r>
              <a:rPr lang="pt-BR" sz="2800" dirty="0" smtClean="0"/>
              <a:t>Por </a:t>
            </a:r>
            <a:r>
              <a:rPr lang="pt-BR" sz="2800" dirty="0"/>
              <a:t>R</a:t>
            </a:r>
            <a:r>
              <a:rPr lang="pt-BR" sz="2800" dirty="0" smtClean="0"/>
              <a:t>eforço</a:t>
            </a:r>
          </a:p>
          <a:p>
            <a:pPr lvl="1"/>
            <a:r>
              <a:rPr lang="pt-BR" sz="2800" dirty="0" smtClean="0"/>
              <a:t>Evolutivo</a:t>
            </a:r>
            <a:endParaRPr lang="pt-BR" sz="2800" dirty="0"/>
          </a:p>
        </p:txBody>
      </p:sp>
      <p:pic>
        <p:nvPicPr>
          <p:cNvPr id="3074" name="Picture 2" descr="Image result for machine learning">
            <a:extLst>
              <a:ext uri="{FF2B5EF4-FFF2-40B4-BE49-F238E27FC236}">
                <a16:creationId xmlns:a16="http://schemas.microsoft.com/office/drawing/2014/main" id="{0F1D94CB-2EF0-4960-BC00-8889565E93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22196" y="1516284"/>
            <a:ext cx="4148028" cy="47318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75721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3CD54D-41DC-4133-94C4-3D55FAE4E35C}"/>
              </a:ext>
            </a:extLst>
          </p:cNvPr>
          <p:cNvSpPr>
            <a:spLocks noGrp="1"/>
          </p:cNvSpPr>
          <p:nvPr>
            <p:ph type="title"/>
          </p:nvPr>
        </p:nvSpPr>
        <p:spPr>
          <a:xfrm>
            <a:off x="838200" y="24169"/>
            <a:ext cx="10515600" cy="1325563"/>
          </a:xfrm>
        </p:spPr>
        <p:txBody>
          <a:bodyPr/>
          <a:lstStyle/>
          <a:p>
            <a:r>
              <a:rPr lang="pt-BR" dirty="0"/>
              <a:t>Aprendizado Supervisionado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979D29AC-E01B-406F-AC75-55866B75A7CC}"/>
                  </a:ext>
                </a:extLst>
              </p:cNvPr>
              <p:cNvSpPr>
                <a:spLocks noGrp="1"/>
              </p:cNvSpPr>
              <p:nvPr>
                <p:ph idx="1"/>
              </p:nvPr>
            </p:nvSpPr>
            <p:spPr>
              <a:xfrm>
                <a:off x="542441" y="1286359"/>
                <a:ext cx="11329261" cy="2774197"/>
              </a:xfrm>
            </p:spPr>
            <p:txBody>
              <a:bodyPr>
                <a:normAutofit fontScale="92500" lnSpcReduction="20000"/>
              </a:bodyPr>
              <a:lstStyle/>
              <a:p>
                <a:r>
                  <a:rPr lang="pt-BR" dirty="0"/>
                  <a:t>Os dados de treinamento, chamados de características (features) ou exemplos que alimentam o algoritmo de ML incluem as soluções desejadas, chamadas de rótulos (</a:t>
                </a:r>
                <a:r>
                  <a:rPr lang="pt-BR" dirty="0" err="1"/>
                  <a:t>labels</a:t>
                </a:r>
                <a:r>
                  <a:rPr lang="pt-BR" dirty="0"/>
                  <a:t>).</a:t>
                </a:r>
              </a:p>
              <a:p>
                <a:r>
                  <a:rPr lang="pt-BR" b="1" dirty="0"/>
                  <a:t>Resumindo</a:t>
                </a:r>
                <a:r>
                  <a:rPr lang="pt-BR" dirty="0"/>
                  <a:t>: Os </a:t>
                </a:r>
                <a:r>
                  <a:rPr lang="pt-BR" dirty="0" smtClean="0"/>
                  <a:t>modelos de ML </a:t>
                </a:r>
                <a:r>
                  <a:rPr lang="pt-BR" b="1" i="1" dirty="0"/>
                  <a:t>aprendem</a:t>
                </a:r>
                <a:r>
                  <a:rPr lang="pt-BR" dirty="0"/>
                  <a:t> uma função que mapeie as entradas nas saídas, </a:t>
                </a:r>
                <a14:m>
                  <m:oMath xmlns:m="http://schemas.openxmlformats.org/officeDocument/2006/math">
                    <m:r>
                      <a:rPr lang="pt-BR" b="0" i="1" smtClean="0">
                        <a:latin typeface="Cambria Math" panose="02040503050406030204" pitchFamily="18" charset="0"/>
                      </a:rPr>
                      <m:t>𝑦</m:t>
                    </m:r>
                    <m:r>
                      <a:rPr lang="pt-BR" b="0" i="1" smtClean="0">
                        <a:latin typeface="Cambria Math" panose="02040503050406030204" pitchFamily="18" charset="0"/>
                      </a:rPr>
                      <m:t>=</m:t>
                    </m:r>
                    <m:r>
                      <a:rPr lang="pt-BR" b="0" i="1" smtClean="0">
                        <a:latin typeface="Cambria Math" panose="02040503050406030204" pitchFamily="18" charset="0"/>
                      </a:rPr>
                      <m:t>𝑓</m:t>
                    </m:r>
                    <m:d>
                      <m:dPr>
                        <m:ctrlPr>
                          <a:rPr lang="pt-BR" b="0" i="1" smtClean="0">
                            <a:latin typeface="Cambria Math" panose="02040503050406030204" pitchFamily="18" charset="0"/>
                          </a:rPr>
                        </m:ctrlPr>
                      </m:dPr>
                      <m:e>
                        <m:r>
                          <a:rPr lang="pt-BR" b="0" i="1" smtClean="0">
                            <a:latin typeface="Cambria Math" panose="02040503050406030204" pitchFamily="18" charset="0"/>
                          </a:rPr>
                          <m:t>𝑥</m:t>
                        </m:r>
                      </m:e>
                    </m:d>
                  </m:oMath>
                </a14:m>
                <a:r>
                  <a:rPr lang="pt-BR" dirty="0"/>
                  <a:t>.</a:t>
                </a:r>
              </a:p>
              <a:p>
                <a:r>
                  <a:rPr lang="pt-BR" dirty="0"/>
                  <a:t>Pode ser dividido em problemas de: </a:t>
                </a:r>
                <a:r>
                  <a:rPr lang="pt-BR" b="1" i="1" dirty="0"/>
                  <a:t>Regressão</a:t>
                </a:r>
                <a:r>
                  <a:rPr lang="pt-BR" dirty="0"/>
                  <a:t> e </a:t>
                </a:r>
                <a:r>
                  <a:rPr lang="pt-BR" b="1" i="1" dirty="0"/>
                  <a:t>Classificação</a:t>
                </a:r>
                <a:r>
                  <a:rPr lang="pt-BR" dirty="0"/>
                  <a:t>. </a:t>
                </a:r>
              </a:p>
              <a:p>
                <a:pPr lvl="1"/>
                <a:r>
                  <a:rPr lang="pt-BR" dirty="0"/>
                  <a:t>Rótulo, </a:t>
                </a:r>
                <a14:m>
                  <m:oMath xmlns:m="http://schemas.openxmlformats.org/officeDocument/2006/math">
                    <m:r>
                      <a:rPr lang="pt-BR" i="1">
                        <a:latin typeface="Cambria Math" panose="02040503050406030204" pitchFamily="18" charset="0"/>
                      </a:rPr>
                      <m:t>𝑦</m:t>
                    </m:r>
                  </m:oMath>
                </a14:m>
                <a:r>
                  <a:rPr lang="pt-BR" dirty="0"/>
                  <a:t>, pertence a um conjunto finito de valores, i.e., classes: Classificação.</a:t>
                </a:r>
              </a:p>
              <a:p>
                <a:pPr lvl="1"/>
                <a:r>
                  <a:rPr lang="pt-BR" dirty="0"/>
                  <a:t>Rótulo, </a:t>
                </a:r>
                <a14:m>
                  <m:oMath xmlns:m="http://schemas.openxmlformats.org/officeDocument/2006/math">
                    <m:r>
                      <a:rPr lang="pt-BR" i="1">
                        <a:latin typeface="Cambria Math" panose="02040503050406030204" pitchFamily="18" charset="0"/>
                      </a:rPr>
                      <m:t>𝑦</m:t>
                    </m:r>
                  </m:oMath>
                </a14:m>
                <a:r>
                  <a:rPr lang="pt-BR" dirty="0"/>
                  <a:t>, pertence a um conjunto infinito de valores, i.e., números reais: Regressão.</a:t>
                </a:r>
              </a:p>
            </p:txBody>
          </p:sp>
        </mc:Choice>
        <mc:Fallback xmlns="">
          <p:sp>
            <p:nvSpPr>
              <p:cNvPr id="3" name="Espaço Reservado para Conteúdo 2">
                <a:extLst>
                  <a:ext uri="{FF2B5EF4-FFF2-40B4-BE49-F238E27FC236}">
                    <a16:creationId xmlns:a16="http://schemas.microsoft.com/office/drawing/2014/main" id="{979D29AC-E01B-406F-AC75-55866B75A7CC}"/>
                  </a:ext>
                </a:extLst>
              </p:cNvPr>
              <p:cNvSpPr>
                <a:spLocks noGrp="1" noRot="1" noChangeAspect="1" noMove="1" noResize="1" noEditPoints="1" noAdjustHandles="1" noChangeArrowheads="1" noChangeShapeType="1" noTextEdit="1"/>
              </p:cNvSpPr>
              <p:nvPr>
                <p:ph idx="1"/>
              </p:nvPr>
            </p:nvSpPr>
            <p:spPr>
              <a:xfrm>
                <a:off x="542441" y="1286359"/>
                <a:ext cx="11329261" cy="2774197"/>
              </a:xfrm>
              <a:blipFill>
                <a:blip r:embed="rId3"/>
                <a:stretch>
                  <a:fillRect l="-861" t="-5495"/>
                </a:stretch>
              </a:blipFill>
            </p:spPr>
            <p:txBody>
              <a:bodyPr/>
              <a:lstStyle/>
              <a:p>
                <a:r>
                  <a:rPr lang="pt-BR">
                    <a:noFill/>
                  </a:rPr>
                  <a:t> </a:t>
                </a:r>
              </a:p>
            </p:txBody>
          </p:sp>
        </mc:Fallback>
      </mc:AlternateContent>
      <p:pic>
        <p:nvPicPr>
          <p:cNvPr id="1028" name="Picture 4" descr="Image result for supervised learning">
            <a:extLst>
              <a:ext uri="{FF2B5EF4-FFF2-40B4-BE49-F238E27FC236}">
                <a16:creationId xmlns:a16="http://schemas.microsoft.com/office/drawing/2014/main" id="{2520F4EA-1E3E-4F3B-97C0-DF47861DCD4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4671" y="4642200"/>
            <a:ext cx="5810835" cy="185888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miro.medium.com/max/552/1*jxtW98_gbItw728vFB-0HA.png">
            <a:extLst>
              <a:ext uri="{FF2B5EF4-FFF2-40B4-BE49-F238E27FC236}">
                <a16:creationId xmlns:a16="http://schemas.microsoft.com/office/drawing/2014/main" id="{9E902420-A711-4761-85CD-304C79D0C45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1949" t="2184" r="18486" b="3044"/>
          <a:stretch/>
        </p:blipFill>
        <p:spPr bwMode="auto">
          <a:xfrm>
            <a:off x="168181" y="4060556"/>
            <a:ext cx="3944039" cy="277419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classification supervised learning">
            <a:extLst>
              <a:ext uri="{FF2B5EF4-FFF2-40B4-BE49-F238E27FC236}">
                <a16:creationId xmlns:a16="http://schemas.microsoft.com/office/drawing/2014/main" id="{E760E9A0-55F1-4D37-8AA3-36758861E0A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14173" y="4599929"/>
            <a:ext cx="1905000" cy="1695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605947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E99E848-1AFD-48E3-BD45-EA959AA414F5}"/>
              </a:ext>
            </a:extLst>
          </p:cNvPr>
          <p:cNvSpPr>
            <a:spLocks noGrp="1"/>
          </p:cNvSpPr>
          <p:nvPr>
            <p:ph type="title"/>
          </p:nvPr>
        </p:nvSpPr>
        <p:spPr/>
        <p:txBody>
          <a:bodyPr/>
          <a:lstStyle/>
          <a:p>
            <a:r>
              <a:rPr lang="pt-BR" dirty="0"/>
              <a:t>Principais Algoritmos para Aprendizado Supervisionado</a:t>
            </a:r>
          </a:p>
        </p:txBody>
      </p:sp>
      <p:sp>
        <p:nvSpPr>
          <p:cNvPr id="3" name="Espaço Reservado para Conteúdo 2">
            <a:extLst>
              <a:ext uri="{FF2B5EF4-FFF2-40B4-BE49-F238E27FC236}">
                <a16:creationId xmlns:a16="http://schemas.microsoft.com/office/drawing/2014/main" id="{79FFA3EA-68FD-404F-984C-E8FFF3827C6D}"/>
              </a:ext>
            </a:extLst>
          </p:cNvPr>
          <p:cNvSpPr>
            <a:spLocks noGrp="1"/>
          </p:cNvSpPr>
          <p:nvPr>
            <p:ph idx="1"/>
          </p:nvPr>
        </p:nvSpPr>
        <p:spPr>
          <a:xfrm>
            <a:off x="838200" y="1825625"/>
            <a:ext cx="11079480" cy="3255661"/>
          </a:xfrm>
        </p:spPr>
        <p:txBody>
          <a:bodyPr>
            <a:normAutofit fontScale="85000" lnSpcReduction="20000"/>
          </a:bodyPr>
          <a:lstStyle/>
          <a:p>
            <a:r>
              <a:rPr lang="pt-BR" dirty="0" smtClean="0"/>
              <a:t>Regressão Linear</a:t>
            </a:r>
          </a:p>
          <a:p>
            <a:r>
              <a:rPr lang="pt-BR" dirty="0" smtClean="0"/>
              <a:t>Regressão Logística</a:t>
            </a:r>
          </a:p>
          <a:p>
            <a:r>
              <a:rPr lang="pt-BR" dirty="0"/>
              <a:t>k vizinhos mais próximos, k-</a:t>
            </a:r>
            <a:r>
              <a:rPr lang="pt-BR" dirty="0" err="1"/>
              <a:t>nearest</a:t>
            </a:r>
            <a:r>
              <a:rPr lang="pt-BR" dirty="0"/>
              <a:t> </a:t>
            </a:r>
            <a:r>
              <a:rPr lang="pt-BR" dirty="0" err="1"/>
              <a:t>neighbors</a:t>
            </a:r>
            <a:r>
              <a:rPr lang="pt-BR" dirty="0"/>
              <a:t> (k-NN</a:t>
            </a:r>
            <a:r>
              <a:rPr lang="pt-BR" dirty="0" smtClean="0"/>
              <a:t>)</a:t>
            </a:r>
            <a:endParaRPr lang="pt-BR" dirty="0"/>
          </a:p>
          <a:p>
            <a:r>
              <a:rPr lang="pt-BR" dirty="0" smtClean="0"/>
              <a:t>Arvores </a:t>
            </a:r>
            <a:r>
              <a:rPr lang="pt-BR" dirty="0"/>
              <a:t>de Decisão, </a:t>
            </a:r>
            <a:r>
              <a:rPr lang="pt-BR" dirty="0" err="1"/>
              <a:t>Decision</a:t>
            </a:r>
            <a:r>
              <a:rPr lang="pt-BR" dirty="0"/>
              <a:t> </a:t>
            </a:r>
            <a:r>
              <a:rPr lang="pt-BR" dirty="0" err="1" smtClean="0"/>
              <a:t>Trees</a:t>
            </a:r>
            <a:endParaRPr lang="pt-BR" dirty="0"/>
          </a:p>
          <a:p>
            <a:r>
              <a:rPr lang="pt-BR" dirty="0"/>
              <a:t>Florestas Aleatórias, </a:t>
            </a:r>
            <a:r>
              <a:rPr lang="pt-BR" dirty="0" err="1"/>
              <a:t>Random</a:t>
            </a:r>
            <a:r>
              <a:rPr lang="pt-BR" dirty="0"/>
              <a:t> </a:t>
            </a:r>
            <a:r>
              <a:rPr lang="pt-BR" dirty="0" err="1" smtClean="0"/>
              <a:t>Forests</a:t>
            </a:r>
            <a:endParaRPr lang="pt-BR" dirty="0"/>
          </a:p>
          <a:p>
            <a:r>
              <a:rPr lang="pt-BR" dirty="0"/>
              <a:t>Máquinas de Vetores de Suporte, </a:t>
            </a:r>
            <a:r>
              <a:rPr lang="pt-BR" dirty="0" err="1"/>
              <a:t>Support</a:t>
            </a:r>
            <a:r>
              <a:rPr lang="pt-BR" dirty="0"/>
              <a:t> Vector </a:t>
            </a:r>
            <a:r>
              <a:rPr lang="pt-BR" dirty="0" err="1"/>
              <a:t>Machines</a:t>
            </a:r>
            <a:r>
              <a:rPr lang="pt-BR" dirty="0"/>
              <a:t> (</a:t>
            </a:r>
            <a:r>
              <a:rPr lang="pt-BR" dirty="0" err="1"/>
              <a:t>SVMs</a:t>
            </a:r>
            <a:r>
              <a:rPr lang="pt-BR" dirty="0"/>
              <a:t>)</a:t>
            </a:r>
          </a:p>
          <a:p>
            <a:r>
              <a:rPr lang="pt-BR" dirty="0"/>
              <a:t>Redes Neurais Artificiais</a:t>
            </a:r>
          </a:p>
          <a:p>
            <a:pPr lvl="1"/>
            <a:r>
              <a:rPr lang="pt-BR" dirty="0"/>
              <a:t>Alguns tipos </a:t>
            </a:r>
            <a:r>
              <a:rPr lang="pt-BR" dirty="0" smtClean="0"/>
              <a:t>podem </a:t>
            </a:r>
            <a:r>
              <a:rPr lang="pt-BR" dirty="0"/>
              <a:t>ser </a:t>
            </a:r>
            <a:r>
              <a:rPr lang="pt-BR" dirty="0" smtClean="0"/>
              <a:t>não-supervisionados, e.g., </a:t>
            </a:r>
            <a:r>
              <a:rPr lang="pt-BR" dirty="0" err="1"/>
              <a:t>auto-codificadores</a:t>
            </a:r>
            <a:r>
              <a:rPr lang="pt-BR" dirty="0"/>
              <a:t>. Outros tipos podem ser </a:t>
            </a:r>
            <a:r>
              <a:rPr lang="pt-BR" dirty="0" err="1"/>
              <a:t>semi-supervisionados</a:t>
            </a:r>
            <a:r>
              <a:rPr lang="pt-BR" dirty="0"/>
              <a:t>, como as redes de crenças profundas (Deep </a:t>
            </a:r>
            <a:r>
              <a:rPr lang="pt-BR" dirty="0" err="1"/>
              <a:t>Belief</a:t>
            </a:r>
            <a:r>
              <a:rPr lang="pt-BR" dirty="0"/>
              <a:t> Networks).</a:t>
            </a:r>
          </a:p>
        </p:txBody>
      </p:sp>
      <p:pic>
        <p:nvPicPr>
          <p:cNvPr id="4" name="Picture 3"/>
          <p:cNvPicPr>
            <a:picLocks noChangeAspect="1"/>
          </p:cNvPicPr>
          <p:nvPr/>
        </p:nvPicPr>
        <p:blipFill>
          <a:blip r:embed="rId3"/>
          <a:stretch>
            <a:fillRect/>
          </a:stretch>
        </p:blipFill>
        <p:spPr>
          <a:xfrm>
            <a:off x="3144502" y="4937760"/>
            <a:ext cx="5846210" cy="1920240"/>
          </a:xfrm>
          <a:prstGeom prst="rect">
            <a:avLst/>
          </a:prstGeom>
        </p:spPr>
      </p:pic>
      <p:pic>
        <p:nvPicPr>
          <p:cNvPr id="5" name="Picture 4"/>
          <p:cNvPicPr>
            <a:picLocks noChangeAspect="1"/>
          </p:cNvPicPr>
          <p:nvPr/>
        </p:nvPicPr>
        <p:blipFill>
          <a:blip r:embed="rId4"/>
          <a:stretch>
            <a:fillRect/>
          </a:stretch>
        </p:blipFill>
        <p:spPr>
          <a:xfrm>
            <a:off x="8357191" y="1367219"/>
            <a:ext cx="3208152" cy="2239653"/>
          </a:xfrm>
          <a:prstGeom prst="rect">
            <a:avLst/>
          </a:prstGeom>
        </p:spPr>
      </p:pic>
    </p:spTree>
    <p:extLst>
      <p:ext uri="{BB962C8B-B14F-4D97-AF65-F5344CB8AC3E}">
        <p14:creationId xmlns:p14="http://schemas.microsoft.com/office/powerpoint/2010/main" val="201941064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CB39B9C-599D-4DED-8180-FA8AD66BB117}"/>
              </a:ext>
            </a:extLst>
          </p:cNvPr>
          <p:cNvSpPr>
            <a:spLocks noGrp="1"/>
          </p:cNvSpPr>
          <p:nvPr>
            <p:ph type="title"/>
          </p:nvPr>
        </p:nvSpPr>
        <p:spPr/>
        <p:txBody>
          <a:bodyPr/>
          <a:lstStyle/>
          <a:p>
            <a:r>
              <a:rPr lang="pt-BR" dirty="0"/>
              <a:t>Aprendizado Não-Supervisionado</a:t>
            </a:r>
          </a:p>
        </p:txBody>
      </p:sp>
      <p:sp>
        <p:nvSpPr>
          <p:cNvPr id="3" name="Espaço Reservado para Conteúdo 2">
            <a:extLst>
              <a:ext uri="{FF2B5EF4-FFF2-40B4-BE49-F238E27FC236}">
                <a16:creationId xmlns:a16="http://schemas.microsoft.com/office/drawing/2014/main" id="{5E0262E2-3A0F-4805-BCCB-6745237D1574}"/>
              </a:ext>
            </a:extLst>
          </p:cNvPr>
          <p:cNvSpPr>
            <a:spLocks noGrp="1"/>
          </p:cNvSpPr>
          <p:nvPr>
            <p:ph idx="1"/>
          </p:nvPr>
        </p:nvSpPr>
        <p:spPr>
          <a:xfrm>
            <a:off x="838200" y="1825625"/>
            <a:ext cx="10515600" cy="2682196"/>
          </a:xfrm>
        </p:spPr>
        <p:txBody>
          <a:bodyPr vert="horz" lIns="91440" tIns="45720" rIns="91440" bIns="45720" rtlCol="0" anchor="t">
            <a:normAutofit fontScale="92500" lnSpcReduction="20000"/>
          </a:bodyPr>
          <a:lstStyle/>
          <a:p>
            <a:r>
              <a:rPr lang="pt-BR" dirty="0">
                <a:cs typeface="Calibri"/>
              </a:rPr>
              <a:t>As máquinas </a:t>
            </a:r>
            <a:r>
              <a:rPr lang="pt-BR" dirty="0" smtClean="0">
                <a:cs typeface="Calibri"/>
              </a:rPr>
              <a:t>não são informadas sobre o que aprender. Elas só recebem os exemplos de treinamento.</a:t>
            </a:r>
            <a:endParaRPr lang="pt-BR" dirty="0"/>
          </a:p>
          <a:p>
            <a:r>
              <a:rPr lang="pt-BR" dirty="0"/>
              <a:t>Os algoritmos </a:t>
            </a:r>
            <a:r>
              <a:rPr lang="pt-BR" b="1" i="1" dirty="0" smtClean="0"/>
              <a:t>aprendem/descobrem</a:t>
            </a:r>
            <a:r>
              <a:rPr lang="pt-BR" dirty="0" smtClean="0"/>
              <a:t> </a:t>
            </a:r>
            <a:r>
              <a:rPr lang="pt-BR" b="1" i="1" dirty="0"/>
              <a:t>padrões</a:t>
            </a:r>
            <a:r>
              <a:rPr lang="pt-BR" dirty="0"/>
              <a:t> </a:t>
            </a:r>
            <a:r>
              <a:rPr lang="pt-BR" dirty="0" smtClean="0"/>
              <a:t>(ocultos) presentes </a:t>
            </a:r>
            <a:r>
              <a:rPr lang="pt-BR" dirty="0"/>
              <a:t>nos dados de entrada sem a presença de rótulos.</a:t>
            </a:r>
          </a:p>
          <a:p>
            <a:r>
              <a:rPr lang="pt-BR" b="1" dirty="0"/>
              <a:t>Resumindo</a:t>
            </a:r>
            <a:r>
              <a:rPr lang="pt-BR" dirty="0"/>
              <a:t>: Os modelos </a:t>
            </a:r>
            <a:r>
              <a:rPr lang="pt-BR" b="1" i="1" dirty="0" smtClean="0"/>
              <a:t>descobrem/aprendem</a:t>
            </a:r>
            <a:r>
              <a:rPr lang="pt-BR" dirty="0" smtClean="0"/>
              <a:t> </a:t>
            </a:r>
            <a:r>
              <a:rPr lang="pt-BR" dirty="0"/>
              <a:t>padrões desconhecidos.</a:t>
            </a:r>
          </a:p>
          <a:p>
            <a:r>
              <a:rPr lang="pt-BR" dirty="0"/>
              <a:t>Trata problemas de c</a:t>
            </a:r>
            <a:r>
              <a:rPr lang="pt-BR" dirty="0" smtClean="0"/>
              <a:t>lusterização</a:t>
            </a:r>
            <a:r>
              <a:rPr lang="pt-BR" dirty="0"/>
              <a:t>, </a:t>
            </a:r>
            <a:r>
              <a:rPr lang="pt-BR" dirty="0" smtClean="0"/>
              <a:t>redução/aumento </a:t>
            </a:r>
            <a:r>
              <a:rPr lang="pt-BR" dirty="0"/>
              <a:t>de dimensionalidade, detecção de anomalias (outliers</a:t>
            </a:r>
            <a:r>
              <a:rPr lang="pt-BR" dirty="0" smtClean="0"/>
              <a:t>) e </a:t>
            </a:r>
            <a:r>
              <a:rPr lang="pt-BR" dirty="0"/>
              <a:t>aprendizado de regras de associação.</a:t>
            </a:r>
            <a:endParaRPr lang="pt-BR" dirty="0">
              <a:cs typeface="Calibri"/>
            </a:endParaRPr>
          </a:p>
        </p:txBody>
      </p:sp>
      <p:pic>
        <p:nvPicPr>
          <p:cNvPr id="3074" name="Picture 2" descr="https://www.ecloudvalley.com/wp-content/uploads/2019/09/Unsupervised-learning.png">
            <a:extLst>
              <a:ext uri="{FF2B5EF4-FFF2-40B4-BE49-F238E27FC236}">
                <a16:creationId xmlns:a16="http://schemas.microsoft.com/office/drawing/2014/main" id="{E1E9C2D9-93F7-4EA6-9C7E-D658C245274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667" t="10299" r="3988" b="11337"/>
          <a:stretch/>
        </p:blipFill>
        <p:spPr bwMode="auto">
          <a:xfrm>
            <a:off x="294468" y="4994147"/>
            <a:ext cx="3109352" cy="132556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slideplayer.com/slide/13055479/79/images/6/Data+Compression+Reduce+data+from+3D+to+2D+Andrew+Ng.jpg">
            <a:extLst>
              <a:ext uri="{FF2B5EF4-FFF2-40B4-BE49-F238E27FC236}">
                <a16:creationId xmlns:a16="http://schemas.microsoft.com/office/drawing/2014/main" id="{F20F10B0-B790-4630-9FD0-F82B2B0DFAD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2627" t="15017" r="3654" b="20689"/>
          <a:stretch/>
        </p:blipFill>
        <p:spPr bwMode="auto">
          <a:xfrm>
            <a:off x="3716331" y="4543386"/>
            <a:ext cx="2878130" cy="163357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outlier ">
            <a:extLst>
              <a:ext uri="{FF2B5EF4-FFF2-40B4-BE49-F238E27FC236}">
                <a16:creationId xmlns:a16="http://schemas.microsoft.com/office/drawing/2014/main" id="{5E7788A9-1556-48E2-A68C-C98CBCD57CE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8156" t="22250" r="68329" b="19394"/>
          <a:stretch/>
        </p:blipFill>
        <p:spPr bwMode="auto">
          <a:xfrm>
            <a:off x="6806780" y="4470256"/>
            <a:ext cx="2230669" cy="197327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users.telenet.be/martialluyts/img/basket.jpg">
            <a:extLst>
              <a:ext uri="{FF2B5EF4-FFF2-40B4-BE49-F238E27FC236}">
                <a16:creationId xmlns:a16="http://schemas.microsoft.com/office/drawing/2014/main" id="{91C7F0A4-66BC-4E4C-B7C9-061F60727247}"/>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5900" t="10088" r="6191" b="6016"/>
          <a:stretch/>
        </p:blipFill>
        <p:spPr bwMode="auto">
          <a:xfrm>
            <a:off x="9249768" y="4346338"/>
            <a:ext cx="2789907" cy="197327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a:blip r:embed="rId7"/>
          <a:stretch>
            <a:fillRect/>
          </a:stretch>
        </p:blipFill>
        <p:spPr>
          <a:xfrm>
            <a:off x="8620660" y="248856"/>
            <a:ext cx="3419015" cy="1576769"/>
          </a:xfrm>
          <a:prstGeom prst="rect">
            <a:avLst/>
          </a:prstGeom>
        </p:spPr>
      </p:pic>
    </p:spTree>
    <p:extLst>
      <p:ext uri="{BB962C8B-B14F-4D97-AF65-F5344CB8AC3E}">
        <p14:creationId xmlns:p14="http://schemas.microsoft.com/office/powerpoint/2010/main" val="207621938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4F48192-B348-4C3E-8621-D3755D2230F8}"/>
              </a:ext>
            </a:extLst>
          </p:cNvPr>
          <p:cNvSpPr>
            <a:spLocks noGrp="1"/>
          </p:cNvSpPr>
          <p:nvPr>
            <p:ph type="title"/>
          </p:nvPr>
        </p:nvSpPr>
        <p:spPr/>
        <p:txBody>
          <a:bodyPr/>
          <a:lstStyle/>
          <a:p>
            <a:r>
              <a:rPr lang="pt-BR" dirty="0"/>
              <a:t>Objetivos do Curso</a:t>
            </a:r>
          </a:p>
        </p:txBody>
      </p:sp>
      <p:sp>
        <p:nvSpPr>
          <p:cNvPr id="3" name="Espaço Reservado para Conteúdo 2">
            <a:extLst>
              <a:ext uri="{FF2B5EF4-FFF2-40B4-BE49-F238E27FC236}">
                <a16:creationId xmlns:a16="http://schemas.microsoft.com/office/drawing/2014/main" id="{E3DECB90-AFD9-4AC6-A356-C93A7442A6E6}"/>
              </a:ext>
            </a:extLst>
          </p:cNvPr>
          <p:cNvSpPr>
            <a:spLocks noGrp="1"/>
          </p:cNvSpPr>
          <p:nvPr>
            <p:ph idx="1"/>
          </p:nvPr>
        </p:nvSpPr>
        <p:spPr>
          <a:xfrm>
            <a:off x="838200" y="1825623"/>
            <a:ext cx="8930268" cy="4667251"/>
          </a:xfrm>
        </p:spPr>
        <p:txBody>
          <a:bodyPr>
            <a:normAutofit/>
          </a:bodyPr>
          <a:lstStyle/>
          <a:p>
            <a:r>
              <a:rPr lang="pt-BR" dirty="0"/>
              <a:t>Apresentar os principais </a:t>
            </a:r>
            <a:r>
              <a:rPr lang="pt-BR" dirty="0" smtClean="0"/>
              <a:t>algoritmos </a:t>
            </a:r>
            <a:r>
              <a:rPr lang="pt-BR" dirty="0"/>
              <a:t>de aprendizagem de máquina ou do inglês, </a:t>
            </a:r>
            <a:r>
              <a:rPr lang="pt-BR" dirty="0" err="1"/>
              <a:t>machine</a:t>
            </a:r>
            <a:r>
              <a:rPr lang="pt-BR" dirty="0"/>
              <a:t> </a:t>
            </a:r>
            <a:r>
              <a:rPr lang="pt-BR" dirty="0" err="1"/>
              <a:t>learning</a:t>
            </a:r>
            <a:r>
              <a:rPr lang="pt-BR" dirty="0"/>
              <a:t> (ML).</a:t>
            </a:r>
          </a:p>
          <a:p>
            <a:pPr marL="0" indent="0">
              <a:buNone/>
            </a:pPr>
            <a:endParaRPr lang="pt-BR" dirty="0"/>
          </a:p>
          <a:p>
            <a:r>
              <a:rPr lang="pt-BR" dirty="0"/>
              <a:t>Ao final do curso vocês devem ser capazes de</a:t>
            </a:r>
          </a:p>
          <a:p>
            <a:pPr lvl="1"/>
            <a:r>
              <a:rPr lang="pt-BR" dirty="0"/>
              <a:t>Entender e discutir sobre os principais algoritmos de ML.</a:t>
            </a:r>
          </a:p>
          <a:p>
            <a:pPr lvl="1"/>
            <a:r>
              <a:rPr lang="pt-BR" dirty="0"/>
              <a:t>Compreender a terminologia utilizada na área.</a:t>
            </a:r>
          </a:p>
          <a:p>
            <a:pPr lvl="1"/>
            <a:r>
              <a:rPr lang="pt-BR" dirty="0"/>
              <a:t>Aplicar algoritmos </a:t>
            </a:r>
            <a:r>
              <a:rPr lang="pt-BR" dirty="0" smtClean="0"/>
              <a:t>de </a:t>
            </a:r>
            <a:r>
              <a:rPr lang="pt-BR" dirty="0"/>
              <a:t>ML para a resolução de </a:t>
            </a:r>
            <a:r>
              <a:rPr lang="pt-BR" dirty="0" smtClean="0"/>
              <a:t>problemas.</a:t>
            </a:r>
            <a:endParaRPr lang="pt-BR" dirty="0"/>
          </a:p>
          <a:p>
            <a:pPr lvl="1"/>
            <a:r>
              <a:rPr lang="pt-BR" dirty="0"/>
              <a:t>Analisar e entender novos algoritmos </a:t>
            </a:r>
            <a:r>
              <a:rPr lang="pt-BR" dirty="0" smtClean="0"/>
              <a:t>de </a:t>
            </a:r>
            <a:r>
              <a:rPr lang="pt-BR" dirty="0"/>
              <a:t>ML.</a:t>
            </a:r>
          </a:p>
          <a:p>
            <a:pPr lvl="1"/>
            <a:r>
              <a:rPr lang="pt-BR" dirty="0"/>
              <a:t>Compreender artigos científicos que utilizam ML.</a:t>
            </a:r>
          </a:p>
          <a:p>
            <a:pPr lvl="1"/>
            <a:r>
              <a:rPr lang="pt-BR" dirty="0"/>
              <a:t>Realizar pesquisa que envolva ML e discutir os resultados obtidos.</a:t>
            </a:r>
          </a:p>
        </p:txBody>
      </p:sp>
      <p:pic>
        <p:nvPicPr>
          <p:cNvPr id="3074" name="Picture 2" descr="Image result for machine learning">
            <a:extLst>
              <a:ext uri="{FF2B5EF4-FFF2-40B4-BE49-F238E27FC236}">
                <a16:creationId xmlns:a16="http://schemas.microsoft.com/office/drawing/2014/main" id="{78A93243-9634-4B0E-B1B2-37A218EAEA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42216" y="4583150"/>
            <a:ext cx="3249784" cy="22748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27913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E99E848-1AFD-48E3-BD45-EA959AA414F5}"/>
              </a:ext>
            </a:extLst>
          </p:cNvPr>
          <p:cNvSpPr>
            <a:spLocks noGrp="1"/>
          </p:cNvSpPr>
          <p:nvPr>
            <p:ph type="title"/>
          </p:nvPr>
        </p:nvSpPr>
        <p:spPr/>
        <p:txBody>
          <a:bodyPr/>
          <a:lstStyle/>
          <a:p>
            <a:r>
              <a:rPr lang="pt-BR" dirty="0"/>
              <a:t>Principais Algoritmos para Aprendizado Não-Supervisionado</a:t>
            </a:r>
          </a:p>
        </p:txBody>
      </p:sp>
      <p:sp>
        <p:nvSpPr>
          <p:cNvPr id="3" name="Espaço Reservado para Conteúdo 2">
            <a:extLst>
              <a:ext uri="{FF2B5EF4-FFF2-40B4-BE49-F238E27FC236}">
                <a16:creationId xmlns:a16="http://schemas.microsoft.com/office/drawing/2014/main" id="{79FFA3EA-68FD-404F-984C-E8FFF3827C6D}"/>
              </a:ext>
            </a:extLst>
          </p:cNvPr>
          <p:cNvSpPr>
            <a:spLocks noGrp="1"/>
          </p:cNvSpPr>
          <p:nvPr>
            <p:ph idx="1"/>
          </p:nvPr>
        </p:nvSpPr>
        <p:spPr>
          <a:xfrm>
            <a:off x="838200" y="1825625"/>
            <a:ext cx="10227590" cy="4854144"/>
          </a:xfrm>
        </p:spPr>
        <p:txBody>
          <a:bodyPr>
            <a:normAutofit/>
          </a:bodyPr>
          <a:lstStyle/>
          <a:p>
            <a:r>
              <a:rPr lang="pt-BR" dirty="0" smtClean="0"/>
              <a:t>k-médias (k-</a:t>
            </a:r>
            <a:r>
              <a:rPr lang="pt-BR" dirty="0" err="1" smtClean="0"/>
              <a:t>means</a:t>
            </a:r>
            <a:r>
              <a:rPr lang="pt-BR" dirty="0" smtClean="0"/>
              <a:t>)</a:t>
            </a:r>
            <a:endParaRPr lang="pt-BR" dirty="0"/>
          </a:p>
          <a:p>
            <a:r>
              <a:rPr lang="pt-BR" dirty="0"/>
              <a:t>Redes Neurais Artificiais, e.g., </a:t>
            </a:r>
            <a:r>
              <a:rPr lang="pt-BR" dirty="0" err="1"/>
              <a:t>auto-encoders</a:t>
            </a:r>
            <a:endParaRPr lang="pt-BR" dirty="0"/>
          </a:p>
          <a:p>
            <a:r>
              <a:rPr lang="pt-PT" dirty="0"/>
              <a:t>Análise de </a:t>
            </a:r>
            <a:r>
              <a:rPr lang="pt-PT" dirty="0" smtClean="0"/>
              <a:t>Componentes </a:t>
            </a:r>
            <a:r>
              <a:rPr lang="pt-PT" dirty="0"/>
              <a:t>P</a:t>
            </a:r>
            <a:r>
              <a:rPr lang="pt-PT" dirty="0" smtClean="0"/>
              <a:t>rincipais </a:t>
            </a:r>
            <a:r>
              <a:rPr lang="pt-PT" dirty="0"/>
              <a:t>(PCA)</a:t>
            </a:r>
          </a:p>
          <a:p>
            <a:r>
              <a:rPr lang="pt-PT" dirty="0"/>
              <a:t>Análise de Componentes Independentes (ICA)</a:t>
            </a:r>
          </a:p>
          <a:p>
            <a:r>
              <a:rPr lang="pt-PT" dirty="0"/>
              <a:t>Mapas Auto-Organizáveis (SOM)</a:t>
            </a:r>
          </a:p>
          <a:p>
            <a:r>
              <a:rPr lang="pt-PT" dirty="0" smtClean="0"/>
              <a:t>Modelos Ocultos </a:t>
            </a:r>
            <a:r>
              <a:rPr lang="pt-PT" dirty="0"/>
              <a:t>de </a:t>
            </a:r>
            <a:r>
              <a:rPr lang="pt-PT" dirty="0" smtClean="0"/>
              <a:t>Markov (HMM)</a:t>
            </a:r>
            <a:endParaRPr lang="pt-PT" dirty="0"/>
          </a:p>
          <a:p>
            <a:endParaRPr lang="pt-PT" dirty="0"/>
          </a:p>
          <a:p>
            <a:endParaRPr lang="pt-BR" dirty="0"/>
          </a:p>
        </p:txBody>
      </p:sp>
      <p:pic>
        <p:nvPicPr>
          <p:cNvPr id="4" name="Picture 3"/>
          <p:cNvPicPr>
            <a:picLocks noChangeAspect="1"/>
          </p:cNvPicPr>
          <p:nvPr/>
        </p:nvPicPr>
        <p:blipFill rotWithShape="1">
          <a:blip r:embed="rId3"/>
          <a:srcRect l="6800" t="13599" r="6000" b="10801"/>
          <a:stretch/>
        </p:blipFill>
        <p:spPr>
          <a:xfrm>
            <a:off x="293834" y="4955426"/>
            <a:ext cx="2144566" cy="1859280"/>
          </a:xfrm>
          <a:prstGeom prst="rect">
            <a:avLst/>
          </a:prstGeom>
        </p:spPr>
      </p:pic>
      <p:pic>
        <p:nvPicPr>
          <p:cNvPr id="5" name="Picture 4"/>
          <p:cNvPicPr>
            <a:picLocks noChangeAspect="1"/>
          </p:cNvPicPr>
          <p:nvPr/>
        </p:nvPicPr>
        <p:blipFill>
          <a:blip r:embed="rId4"/>
          <a:stretch>
            <a:fillRect/>
          </a:stretch>
        </p:blipFill>
        <p:spPr>
          <a:xfrm>
            <a:off x="2657475" y="5218316"/>
            <a:ext cx="3438525" cy="1333500"/>
          </a:xfrm>
          <a:prstGeom prst="rect">
            <a:avLst/>
          </a:prstGeom>
        </p:spPr>
      </p:pic>
      <p:pic>
        <p:nvPicPr>
          <p:cNvPr id="6" name="Picture 5"/>
          <p:cNvPicPr>
            <a:picLocks noChangeAspect="1"/>
          </p:cNvPicPr>
          <p:nvPr/>
        </p:nvPicPr>
        <p:blipFill>
          <a:blip r:embed="rId5"/>
          <a:stretch>
            <a:fillRect/>
          </a:stretch>
        </p:blipFill>
        <p:spPr>
          <a:xfrm>
            <a:off x="6432232" y="4899388"/>
            <a:ext cx="2466975" cy="1847850"/>
          </a:xfrm>
          <a:prstGeom prst="rect">
            <a:avLst/>
          </a:prstGeom>
        </p:spPr>
      </p:pic>
      <p:pic>
        <p:nvPicPr>
          <p:cNvPr id="7" name="Picture 6"/>
          <p:cNvPicPr>
            <a:picLocks noChangeAspect="1"/>
          </p:cNvPicPr>
          <p:nvPr/>
        </p:nvPicPr>
        <p:blipFill>
          <a:blip r:embed="rId6"/>
          <a:stretch>
            <a:fillRect/>
          </a:stretch>
        </p:blipFill>
        <p:spPr>
          <a:xfrm>
            <a:off x="9143181" y="4899388"/>
            <a:ext cx="2466975" cy="1847850"/>
          </a:xfrm>
          <a:prstGeom prst="rect">
            <a:avLst/>
          </a:prstGeom>
        </p:spPr>
      </p:pic>
      <p:pic>
        <p:nvPicPr>
          <p:cNvPr id="8" name="Picture 7"/>
          <p:cNvPicPr>
            <a:picLocks noChangeAspect="1"/>
          </p:cNvPicPr>
          <p:nvPr/>
        </p:nvPicPr>
        <p:blipFill>
          <a:blip r:embed="rId7"/>
          <a:stretch>
            <a:fillRect/>
          </a:stretch>
        </p:blipFill>
        <p:spPr>
          <a:xfrm>
            <a:off x="8702040" y="2950862"/>
            <a:ext cx="3211830" cy="1647808"/>
          </a:xfrm>
          <a:prstGeom prst="rect">
            <a:avLst/>
          </a:prstGeom>
        </p:spPr>
      </p:pic>
    </p:spTree>
    <p:extLst>
      <p:ext uri="{BB962C8B-B14F-4D97-AF65-F5344CB8AC3E}">
        <p14:creationId xmlns:p14="http://schemas.microsoft.com/office/powerpoint/2010/main" val="378891095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8C072B4-08DC-4EC3-807C-FF1F20479966}"/>
              </a:ext>
            </a:extLst>
          </p:cNvPr>
          <p:cNvSpPr>
            <a:spLocks noGrp="1"/>
          </p:cNvSpPr>
          <p:nvPr>
            <p:ph type="title"/>
          </p:nvPr>
        </p:nvSpPr>
        <p:spPr/>
        <p:txBody>
          <a:bodyPr/>
          <a:lstStyle/>
          <a:p>
            <a:r>
              <a:rPr lang="pt-BR" dirty="0"/>
              <a:t>Aprendizado Semi-Supervisionado</a:t>
            </a:r>
          </a:p>
        </p:txBody>
      </p:sp>
      <p:sp>
        <p:nvSpPr>
          <p:cNvPr id="3" name="Espaço Reservado para Conteúdo 2">
            <a:extLst>
              <a:ext uri="{FF2B5EF4-FFF2-40B4-BE49-F238E27FC236}">
                <a16:creationId xmlns:a16="http://schemas.microsoft.com/office/drawing/2014/main" id="{95B7F092-8157-4160-92C8-7BB3445DAFEA}"/>
              </a:ext>
            </a:extLst>
          </p:cNvPr>
          <p:cNvSpPr>
            <a:spLocks noGrp="1"/>
          </p:cNvSpPr>
          <p:nvPr>
            <p:ph idx="1"/>
          </p:nvPr>
        </p:nvSpPr>
        <p:spPr>
          <a:xfrm>
            <a:off x="838200" y="1825625"/>
            <a:ext cx="10515600" cy="3041650"/>
          </a:xfrm>
        </p:spPr>
        <p:txBody>
          <a:bodyPr>
            <a:normAutofit lnSpcReduction="10000"/>
          </a:bodyPr>
          <a:lstStyle/>
          <a:p>
            <a:r>
              <a:rPr lang="pt-BR" dirty="0" smtClean="0"/>
              <a:t>As máquinas tem acesso a exemplos com e sem rótulos.</a:t>
            </a:r>
          </a:p>
          <a:p>
            <a:r>
              <a:rPr lang="pt-BR" dirty="0" smtClean="0"/>
              <a:t>Geralmente envolve uma pequena quantidade de dados rotulados e uma grande quantidade de dados não rotulados.</a:t>
            </a:r>
          </a:p>
          <a:p>
            <a:r>
              <a:rPr lang="pt-BR" dirty="0" smtClean="0"/>
              <a:t>É de grande ajuda em casos onde se ter uma grande quantidade de dados rotulados é muito caro ou complexo.</a:t>
            </a:r>
          </a:p>
          <a:p>
            <a:r>
              <a:rPr lang="pt-BR" dirty="0" smtClean="0"/>
              <a:t>Algoritmos de aprendizagem semi-supervisionada são o resultado da combinação de algoritmos supervisionados e não-supervisionados.</a:t>
            </a:r>
            <a:endParaRPr lang="pt-BR" dirty="0"/>
          </a:p>
        </p:txBody>
      </p:sp>
      <p:pic>
        <p:nvPicPr>
          <p:cNvPr id="5" name="Picture 4"/>
          <p:cNvPicPr>
            <a:picLocks noChangeAspect="1"/>
          </p:cNvPicPr>
          <p:nvPr/>
        </p:nvPicPr>
        <p:blipFill>
          <a:blip r:embed="rId3"/>
          <a:stretch>
            <a:fillRect/>
          </a:stretch>
        </p:blipFill>
        <p:spPr>
          <a:xfrm rot="16200000">
            <a:off x="5001259" y="4481499"/>
            <a:ext cx="2083218" cy="2412147"/>
          </a:xfrm>
          <a:prstGeom prst="rect">
            <a:avLst/>
          </a:prstGeom>
        </p:spPr>
      </p:pic>
      <p:pic>
        <p:nvPicPr>
          <p:cNvPr id="4" name="Picture 3"/>
          <p:cNvPicPr>
            <a:picLocks noChangeAspect="1"/>
          </p:cNvPicPr>
          <p:nvPr/>
        </p:nvPicPr>
        <p:blipFill>
          <a:blip r:embed="rId4"/>
          <a:stretch>
            <a:fillRect/>
          </a:stretch>
        </p:blipFill>
        <p:spPr>
          <a:xfrm>
            <a:off x="8192608" y="4867275"/>
            <a:ext cx="3161192" cy="1760261"/>
          </a:xfrm>
          <a:prstGeom prst="rect">
            <a:avLst/>
          </a:prstGeom>
        </p:spPr>
      </p:pic>
    </p:spTree>
    <p:extLst>
      <p:ext uri="{BB962C8B-B14F-4D97-AF65-F5344CB8AC3E}">
        <p14:creationId xmlns:p14="http://schemas.microsoft.com/office/powerpoint/2010/main" val="110245046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46F6830-B3DF-4F50-823F-7E36C43380D1}"/>
              </a:ext>
            </a:extLst>
          </p:cNvPr>
          <p:cNvSpPr>
            <a:spLocks noGrp="1"/>
          </p:cNvSpPr>
          <p:nvPr>
            <p:ph type="title"/>
          </p:nvPr>
        </p:nvSpPr>
        <p:spPr/>
        <p:txBody>
          <a:bodyPr/>
          <a:lstStyle/>
          <a:p>
            <a:r>
              <a:rPr lang="pt-BR" dirty="0"/>
              <a:t>Aprendizado Por Reforço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071E0B55-13FE-4ADE-80F7-AFEDEF27C875}"/>
                  </a:ext>
                </a:extLst>
              </p:cNvPr>
              <p:cNvSpPr>
                <a:spLocks noGrp="1"/>
              </p:cNvSpPr>
              <p:nvPr>
                <p:ph idx="1"/>
              </p:nvPr>
            </p:nvSpPr>
            <p:spPr>
              <a:xfrm>
                <a:off x="838200" y="1690688"/>
                <a:ext cx="8515388" cy="5054669"/>
              </a:xfrm>
            </p:spPr>
            <p:txBody>
              <a:bodyPr>
                <a:normAutofit fontScale="85000" lnSpcReduction="20000"/>
              </a:bodyPr>
              <a:lstStyle/>
              <a:p>
                <a:r>
                  <a:rPr lang="pt-BR" dirty="0" smtClean="0"/>
                  <a:t>Abordagem totalmente diferente das anteriores pois não se tem dados de treinamento, sejam eles rotulados ou não.</a:t>
                </a:r>
              </a:p>
              <a:p>
                <a:pPr marL="171450" indent="-171450"/>
                <a:r>
                  <a:rPr lang="pt-BR" dirty="0" smtClean="0"/>
                  <a:t>O </a:t>
                </a:r>
                <a:r>
                  <a:rPr lang="pt-BR" dirty="0"/>
                  <a:t>algoritmo de </a:t>
                </a:r>
                <a:r>
                  <a:rPr lang="pt-BR" dirty="0" smtClean="0"/>
                  <a:t>aprendizagem, </a:t>
                </a:r>
                <a:r>
                  <a:rPr lang="pt-BR" dirty="0"/>
                  <a:t>chamado de </a:t>
                </a:r>
                <a:r>
                  <a:rPr lang="pt-BR" b="1" i="1" dirty="0"/>
                  <a:t>agente</a:t>
                </a:r>
                <a:r>
                  <a:rPr lang="pt-BR" dirty="0"/>
                  <a:t> nesse </a:t>
                </a:r>
                <a:r>
                  <a:rPr lang="pt-BR" dirty="0" smtClean="0"/>
                  <a:t>contexto, deve </a:t>
                </a:r>
                <a:r>
                  <a:rPr lang="pt-BR" dirty="0"/>
                  <a:t>aprender como se comportar em um </a:t>
                </a:r>
                <a:r>
                  <a:rPr lang="pt-BR" b="1" i="1" dirty="0"/>
                  <a:t>ambiente</a:t>
                </a:r>
                <a:r>
                  <a:rPr lang="pt-BR" dirty="0"/>
                  <a:t> através de interações do tipo “tentativa e erro”.</a:t>
                </a:r>
              </a:p>
              <a:p>
                <a:r>
                  <a:rPr lang="pt-BR" dirty="0" smtClean="0"/>
                  <a:t>O </a:t>
                </a:r>
                <a:r>
                  <a:rPr lang="pt-BR" b="1" i="1" dirty="0" smtClean="0"/>
                  <a:t>agente</a:t>
                </a:r>
                <a:r>
                  <a:rPr lang="pt-BR" dirty="0" smtClean="0"/>
                  <a:t> observa o </a:t>
                </a:r>
                <a:r>
                  <a:rPr lang="pt-BR" b="1" i="1" dirty="0" smtClean="0"/>
                  <a:t>estado</a:t>
                </a:r>
                <a:r>
                  <a:rPr lang="pt-BR" dirty="0" smtClean="0"/>
                  <a:t> do </a:t>
                </a:r>
                <a:r>
                  <a:rPr lang="pt-BR" b="1" i="1" dirty="0" smtClean="0"/>
                  <a:t>ambiente</a:t>
                </a:r>
                <a:r>
                  <a:rPr lang="pt-BR" dirty="0" smtClean="0"/>
                  <a:t> em que está inserido, seleciona e executa </a:t>
                </a:r>
                <a:r>
                  <a:rPr lang="pt-BR" b="1" i="1" dirty="0" smtClean="0"/>
                  <a:t>ações </a:t>
                </a:r>
                <a:r>
                  <a:rPr lang="pt-BR" dirty="0" smtClean="0"/>
                  <a:t>e recebe </a:t>
                </a:r>
                <a:r>
                  <a:rPr lang="pt-BR" b="1" i="1" dirty="0" smtClean="0"/>
                  <a:t>recompensas </a:t>
                </a:r>
                <a:r>
                  <a:rPr lang="pt-BR" dirty="0" smtClean="0"/>
                  <a:t>(ou </a:t>
                </a:r>
                <a:r>
                  <a:rPr lang="pt-BR" b="1" i="1" dirty="0" smtClean="0"/>
                  <a:t>reforço</a:t>
                </a:r>
                <a:r>
                  <a:rPr lang="pt-BR" dirty="0" smtClean="0"/>
                  <a:t>) em consequência das </a:t>
                </a:r>
                <a:r>
                  <a:rPr lang="pt-BR" b="1" i="1" dirty="0" smtClean="0"/>
                  <a:t>ações</a:t>
                </a:r>
                <a:r>
                  <a:rPr lang="pt-BR" dirty="0" smtClean="0"/>
                  <a:t> tomadas.</a:t>
                </a:r>
              </a:p>
              <a:p>
                <a:r>
                  <a:rPr lang="pt-BR" dirty="0" smtClean="0"/>
                  <a:t>Seguindo estes passos, o agente deve aprender por si só qual a melhor </a:t>
                </a:r>
                <a:r>
                  <a:rPr lang="pt-BR" b="1" i="1" dirty="0" smtClean="0"/>
                  <a:t>estratégia</a:t>
                </a:r>
                <a:r>
                  <a:rPr lang="pt-BR" dirty="0" smtClean="0"/>
                  <a:t>, chamada de </a:t>
                </a:r>
                <a:r>
                  <a:rPr lang="pt-BR" b="1" i="1" dirty="0" smtClean="0"/>
                  <a:t>política</a:t>
                </a:r>
                <a:r>
                  <a:rPr lang="pt-BR" dirty="0" smtClean="0"/>
                  <a:t>, para obter a maior recompensa possível ao longo do tempo.</a:t>
                </a:r>
              </a:p>
              <a:p>
                <a:r>
                  <a:rPr lang="pt-BR" dirty="0"/>
                  <a:t>Uma </a:t>
                </a:r>
                <a:r>
                  <a:rPr lang="pt-BR" b="1" i="1" dirty="0"/>
                  <a:t>política</a:t>
                </a:r>
                <a:r>
                  <a:rPr lang="pt-BR" dirty="0"/>
                  <a:t> define qual </a:t>
                </a:r>
                <a:r>
                  <a:rPr lang="pt-BR" b="1" i="1" dirty="0"/>
                  <a:t>ação</a:t>
                </a:r>
                <a:r>
                  <a:rPr lang="pt-BR" dirty="0"/>
                  <a:t> o </a:t>
                </a:r>
                <a:r>
                  <a:rPr lang="pt-BR" b="1" i="1" dirty="0"/>
                  <a:t>agente</a:t>
                </a:r>
                <a:r>
                  <a:rPr lang="pt-BR" dirty="0"/>
                  <a:t> deve escolher quando estiver em uma determinada </a:t>
                </a:r>
                <a:r>
                  <a:rPr lang="pt-BR" dirty="0" smtClean="0"/>
                  <a:t>situação, ou seja, o </a:t>
                </a:r>
                <a:r>
                  <a:rPr lang="pt-BR" b="1" i="1" dirty="0" smtClean="0"/>
                  <a:t>estado</a:t>
                </a:r>
                <a:r>
                  <a:rPr lang="pt-BR" dirty="0" smtClean="0"/>
                  <a:t> do </a:t>
                </a:r>
                <a:r>
                  <a:rPr lang="pt-BR" b="1" i="1" dirty="0" smtClean="0"/>
                  <a:t>ambiente</a:t>
                </a:r>
                <a:r>
                  <a:rPr lang="pt-BR" dirty="0" smtClean="0"/>
                  <a:t>.</a:t>
                </a:r>
              </a:p>
              <a:p>
                <a:r>
                  <a:rPr lang="pt-BR" b="1" dirty="0" smtClean="0"/>
                  <a:t>Política, </a:t>
                </a:r>
                <a14:m>
                  <m:oMath xmlns:m="http://schemas.openxmlformats.org/officeDocument/2006/math">
                    <m:r>
                      <a:rPr lang="pt-BR" b="1" i="1" smtClean="0">
                        <a:latin typeface="Cambria Math" panose="02040503050406030204" pitchFamily="18" charset="0"/>
                        <a:ea typeface="Cambria Math" panose="02040503050406030204" pitchFamily="18" charset="0"/>
                      </a:rPr>
                      <m:t>𝝅</m:t>
                    </m:r>
                  </m:oMath>
                </a14:m>
                <a:r>
                  <a:rPr lang="pt-BR" dirty="0" smtClean="0"/>
                  <a:t>: função </a:t>
                </a:r>
                <a:r>
                  <a:rPr lang="pt-BR" dirty="0"/>
                  <a:t>que mapeia os </a:t>
                </a:r>
                <a:r>
                  <a:rPr lang="pt-BR" b="1" i="1" dirty="0"/>
                  <a:t>estados</a:t>
                </a:r>
                <a:r>
                  <a:rPr lang="pt-BR" dirty="0"/>
                  <a:t> do </a:t>
                </a:r>
                <a:r>
                  <a:rPr lang="pt-BR" b="1" i="1" dirty="0"/>
                  <a:t>ambiente</a:t>
                </a:r>
                <a:r>
                  <a:rPr lang="pt-BR" dirty="0"/>
                  <a:t> em </a:t>
                </a:r>
                <a:r>
                  <a:rPr lang="pt-BR" b="1" i="1" dirty="0"/>
                  <a:t>ações</a:t>
                </a:r>
                <a:r>
                  <a:rPr lang="pt-BR" dirty="0"/>
                  <a:t> que o </a:t>
                </a:r>
                <a:r>
                  <a:rPr lang="pt-BR" b="1" i="1" dirty="0"/>
                  <a:t>agente</a:t>
                </a:r>
                <a:r>
                  <a:rPr lang="pt-BR" dirty="0"/>
                  <a:t> deve </a:t>
                </a:r>
                <a:r>
                  <a:rPr lang="pt-BR" dirty="0" smtClean="0"/>
                  <a:t>tomar, </a:t>
                </a:r>
                <a14:m>
                  <m:oMath xmlns:m="http://schemas.openxmlformats.org/officeDocument/2006/math">
                    <m:r>
                      <a:rPr lang="pt-BR" i="1" smtClean="0">
                        <a:latin typeface="Cambria Math" panose="02040503050406030204" pitchFamily="18" charset="0"/>
                        <a:ea typeface="Cambria Math" panose="02040503050406030204" pitchFamily="18" charset="0"/>
                      </a:rPr>
                      <m:t>𝜋</m:t>
                    </m:r>
                    <m:d>
                      <m:dPr>
                        <m:ctrlPr>
                          <a:rPr lang="pt-BR" b="0" i="1" smtClean="0">
                            <a:latin typeface="Cambria Math" panose="02040503050406030204" pitchFamily="18" charset="0"/>
                            <a:ea typeface="Cambria Math" panose="02040503050406030204" pitchFamily="18" charset="0"/>
                          </a:rPr>
                        </m:ctrlPr>
                      </m:dPr>
                      <m:e>
                        <m:r>
                          <a:rPr lang="pt-BR" b="0" i="1" smtClean="0">
                            <a:latin typeface="Cambria Math" panose="02040503050406030204" pitchFamily="18" charset="0"/>
                            <a:ea typeface="Cambria Math" panose="02040503050406030204" pitchFamily="18" charset="0"/>
                          </a:rPr>
                          <m:t>𝑠</m:t>
                        </m:r>
                      </m:e>
                    </m:d>
                    <m:r>
                      <a:rPr lang="pt-BR" b="0"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𝑎</m:t>
                    </m:r>
                  </m:oMath>
                </a14:m>
                <a:r>
                  <a:rPr lang="pt-BR" dirty="0" smtClean="0"/>
                  <a:t>.</a:t>
                </a:r>
              </a:p>
            </p:txBody>
          </p:sp>
        </mc:Choice>
        <mc:Fallback xmlns="">
          <p:sp>
            <p:nvSpPr>
              <p:cNvPr id="3" name="Espaço Reservado para Conteúdo 2">
                <a:extLst>
                  <a:ext uri="{FF2B5EF4-FFF2-40B4-BE49-F238E27FC236}">
                    <a16:creationId xmlns:a16="http://schemas.microsoft.com/office/drawing/2014/main" id="{071E0B55-13FE-4ADE-80F7-AFEDEF27C875}"/>
                  </a:ext>
                </a:extLst>
              </p:cNvPr>
              <p:cNvSpPr>
                <a:spLocks noGrp="1" noRot="1" noChangeAspect="1" noMove="1" noResize="1" noEditPoints="1" noAdjustHandles="1" noChangeArrowheads="1" noChangeShapeType="1" noTextEdit="1"/>
              </p:cNvSpPr>
              <p:nvPr>
                <p:ph idx="1"/>
              </p:nvPr>
            </p:nvSpPr>
            <p:spPr>
              <a:xfrm>
                <a:off x="838200" y="1690688"/>
                <a:ext cx="8515388" cy="5054669"/>
              </a:xfrm>
              <a:blipFill>
                <a:blip r:embed="rId3"/>
                <a:stretch>
                  <a:fillRect l="-1003" t="-2771" r="-1433"/>
                </a:stretch>
              </a:blipFill>
            </p:spPr>
            <p:txBody>
              <a:bodyPr/>
              <a:lstStyle/>
              <a:p>
                <a:r>
                  <a:rPr lang="pt-BR">
                    <a:noFill/>
                  </a:rPr>
                  <a:t> </a:t>
                </a:r>
              </a:p>
            </p:txBody>
          </p:sp>
        </mc:Fallback>
      </mc:AlternateContent>
      <p:pic>
        <p:nvPicPr>
          <p:cNvPr id="5" name="Picture 4"/>
          <p:cNvPicPr>
            <a:picLocks noChangeAspect="1"/>
          </p:cNvPicPr>
          <p:nvPr/>
        </p:nvPicPr>
        <p:blipFill rotWithShape="1">
          <a:blip r:embed="rId4"/>
          <a:srcRect l="29126" t="5625" r="5293" b="7416"/>
          <a:stretch/>
        </p:blipFill>
        <p:spPr>
          <a:xfrm>
            <a:off x="9344709" y="1497496"/>
            <a:ext cx="2741270" cy="2080591"/>
          </a:xfrm>
          <a:prstGeom prst="rect">
            <a:avLst/>
          </a:prstGeom>
        </p:spPr>
      </p:pic>
      <p:pic>
        <p:nvPicPr>
          <p:cNvPr id="6" name="Picture 5"/>
          <p:cNvPicPr>
            <a:picLocks noChangeAspect="1"/>
          </p:cNvPicPr>
          <p:nvPr/>
        </p:nvPicPr>
        <p:blipFill>
          <a:blip r:embed="rId5"/>
          <a:stretch>
            <a:fillRect/>
          </a:stretch>
        </p:blipFill>
        <p:spPr>
          <a:xfrm>
            <a:off x="9513172" y="4306957"/>
            <a:ext cx="2513065" cy="2284604"/>
          </a:xfrm>
          <a:prstGeom prst="rect">
            <a:avLst/>
          </a:prstGeom>
        </p:spPr>
      </p:pic>
    </p:spTree>
    <p:extLst>
      <p:ext uri="{BB962C8B-B14F-4D97-AF65-F5344CB8AC3E}">
        <p14:creationId xmlns:p14="http://schemas.microsoft.com/office/powerpoint/2010/main" val="137398468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1155680" cy="1325563"/>
          </a:xfrm>
        </p:spPr>
        <p:txBody>
          <a:bodyPr/>
          <a:lstStyle/>
          <a:p>
            <a:r>
              <a:rPr lang="pt-BR" dirty="0" smtClean="0"/>
              <a:t>Principais Algoritmos de </a:t>
            </a:r>
            <a:r>
              <a:rPr lang="pt-BR" dirty="0"/>
              <a:t>Aprendizado Por Reforço</a:t>
            </a:r>
            <a:endParaRPr lang="nl-BE" dirty="0"/>
          </a:p>
        </p:txBody>
      </p:sp>
      <p:sp>
        <p:nvSpPr>
          <p:cNvPr id="3" name="Content Placeholder 2"/>
          <p:cNvSpPr>
            <a:spLocks noGrp="1"/>
          </p:cNvSpPr>
          <p:nvPr>
            <p:ph idx="1"/>
          </p:nvPr>
        </p:nvSpPr>
        <p:spPr>
          <a:xfrm>
            <a:off x="838199" y="1825625"/>
            <a:ext cx="10328779" cy="2837815"/>
          </a:xfrm>
        </p:spPr>
        <p:txBody>
          <a:bodyPr>
            <a:normAutofit fontScale="92500" lnSpcReduction="20000"/>
          </a:bodyPr>
          <a:lstStyle/>
          <a:p>
            <a:r>
              <a:rPr lang="pt-BR" dirty="0" smtClean="0"/>
              <a:t>Q-Learning</a:t>
            </a:r>
          </a:p>
          <a:p>
            <a:pPr lvl="1"/>
            <a:r>
              <a:rPr lang="pt-BR" dirty="0" smtClean="0"/>
              <a:t>Usado </a:t>
            </a:r>
            <a:r>
              <a:rPr lang="pt-BR" dirty="0"/>
              <a:t>para encontrar a </a:t>
            </a:r>
            <a:r>
              <a:rPr lang="pt-BR" b="1" i="1" dirty="0"/>
              <a:t>política</a:t>
            </a:r>
            <a:r>
              <a:rPr lang="pt-BR" dirty="0"/>
              <a:t> </a:t>
            </a:r>
            <a:r>
              <a:rPr lang="pt-BR" dirty="0" smtClean="0"/>
              <a:t>ótima </a:t>
            </a:r>
            <a:r>
              <a:rPr lang="pt-BR" dirty="0"/>
              <a:t>de seleção de </a:t>
            </a:r>
            <a:r>
              <a:rPr lang="pt-BR" b="1" i="1" dirty="0" smtClean="0"/>
              <a:t>ações</a:t>
            </a:r>
            <a:r>
              <a:rPr lang="pt-BR" dirty="0" smtClean="0"/>
              <a:t> </a:t>
            </a:r>
            <a:r>
              <a:rPr lang="pt-BR" dirty="0"/>
              <a:t>usando </a:t>
            </a:r>
            <a:r>
              <a:rPr lang="pt-BR" dirty="0" smtClean="0"/>
              <a:t>a </a:t>
            </a:r>
            <a:r>
              <a:rPr lang="pt-BR" b="1" i="1" dirty="0" smtClean="0"/>
              <a:t>função-Q</a:t>
            </a:r>
            <a:r>
              <a:rPr lang="pt-BR" dirty="0"/>
              <a:t>.</a:t>
            </a:r>
          </a:p>
          <a:p>
            <a:pPr lvl="1"/>
            <a:r>
              <a:rPr lang="pt-BR" i="1" dirty="0" smtClean="0"/>
              <a:t>‘Q’, </a:t>
            </a:r>
            <a:r>
              <a:rPr lang="pt-BR" dirty="0" smtClean="0"/>
              <a:t>ou </a:t>
            </a:r>
            <a:r>
              <a:rPr lang="pt-BR" b="1" i="1" dirty="0" smtClean="0"/>
              <a:t>valor-Q</a:t>
            </a:r>
            <a:r>
              <a:rPr lang="pt-BR" dirty="0" smtClean="0"/>
              <a:t>, representa a </a:t>
            </a:r>
            <a:r>
              <a:rPr lang="pt-BR" b="1" i="1" dirty="0" smtClean="0"/>
              <a:t>qualidade</a:t>
            </a:r>
            <a:r>
              <a:rPr lang="pt-BR" dirty="0" smtClean="0"/>
              <a:t> de uma </a:t>
            </a:r>
            <a:r>
              <a:rPr lang="pt-BR" dirty="0"/>
              <a:t>dada </a:t>
            </a:r>
            <a:r>
              <a:rPr lang="pt-BR" b="1" i="1" dirty="0" smtClean="0"/>
              <a:t>ação</a:t>
            </a:r>
            <a:r>
              <a:rPr lang="pt-BR" dirty="0" smtClean="0"/>
              <a:t> em um determinado </a:t>
            </a:r>
            <a:r>
              <a:rPr lang="pt-BR" b="1" i="1" dirty="0" smtClean="0"/>
              <a:t>estado</a:t>
            </a:r>
            <a:r>
              <a:rPr lang="pt-BR" dirty="0" smtClean="0"/>
              <a:t>.</a:t>
            </a:r>
          </a:p>
          <a:p>
            <a:r>
              <a:rPr lang="pt-BR" dirty="0" smtClean="0"/>
              <a:t>Deep</a:t>
            </a:r>
            <a:r>
              <a:rPr lang="pt-BR" dirty="0"/>
              <a:t> </a:t>
            </a:r>
            <a:r>
              <a:rPr lang="pt-BR" dirty="0" smtClean="0"/>
              <a:t>Q-Learning</a:t>
            </a:r>
          </a:p>
          <a:p>
            <a:pPr lvl="1"/>
            <a:r>
              <a:rPr lang="pt-BR" dirty="0" smtClean="0"/>
              <a:t>Junção de Deep Learning + Q-Learning. </a:t>
            </a:r>
            <a:r>
              <a:rPr lang="pt-BR" dirty="0"/>
              <a:t>R</a:t>
            </a:r>
            <a:r>
              <a:rPr lang="pt-BR" dirty="0" smtClean="0"/>
              <a:t>edes neurais profundas possibilitam que Q-Learning seja aplicado a problemas com número gigantesco de </a:t>
            </a:r>
            <a:r>
              <a:rPr lang="pt-BR" b="1" i="1" dirty="0" smtClean="0"/>
              <a:t>estados</a:t>
            </a:r>
            <a:r>
              <a:rPr lang="pt-BR" dirty="0" smtClean="0"/>
              <a:t> e </a:t>
            </a:r>
            <a:r>
              <a:rPr lang="pt-BR" b="1" i="1" dirty="0" smtClean="0"/>
              <a:t>ações</a:t>
            </a:r>
            <a:r>
              <a:rPr lang="pt-BR" dirty="0" smtClean="0"/>
              <a:t>.</a:t>
            </a:r>
          </a:p>
          <a:p>
            <a:pPr lvl="1"/>
            <a:r>
              <a:rPr lang="pt-BR" dirty="0" smtClean="0"/>
              <a:t>O Q-Learning tabela a </a:t>
            </a:r>
            <a:r>
              <a:rPr lang="pt-BR" b="1" i="1" dirty="0" smtClean="0"/>
              <a:t>função-Q</a:t>
            </a:r>
            <a:r>
              <a:rPr lang="pt-BR" dirty="0" smtClean="0"/>
              <a:t>, já o Deep Q-Learning encontra uma função que aproxime a </a:t>
            </a:r>
            <a:r>
              <a:rPr lang="pt-BR" b="1" i="1" dirty="0" smtClean="0"/>
              <a:t>função-Q</a:t>
            </a:r>
            <a:r>
              <a:rPr lang="pt-BR" dirty="0" smtClean="0"/>
              <a:t>.</a:t>
            </a:r>
            <a:endParaRPr lang="nl-BE" dirty="0"/>
          </a:p>
        </p:txBody>
      </p:sp>
      <p:pic>
        <p:nvPicPr>
          <p:cNvPr id="4" name="Picture 3"/>
          <p:cNvPicPr>
            <a:picLocks noChangeAspect="1"/>
          </p:cNvPicPr>
          <p:nvPr/>
        </p:nvPicPr>
        <p:blipFill>
          <a:blip r:embed="rId3"/>
          <a:stretch>
            <a:fillRect/>
          </a:stretch>
        </p:blipFill>
        <p:spPr>
          <a:xfrm>
            <a:off x="7101840" y="4813864"/>
            <a:ext cx="4065139" cy="1890475"/>
          </a:xfrm>
          <a:prstGeom prst="rect">
            <a:avLst/>
          </a:prstGeom>
        </p:spPr>
      </p:pic>
      <p:pic>
        <p:nvPicPr>
          <p:cNvPr id="5" name="Picture 4"/>
          <p:cNvPicPr>
            <a:picLocks noChangeAspect="1"/>
          </p:cNvPicPr>
          <p:nvPr/>
        </p:nvPicPr>
        <p:blipFill>
          <a:blip r:embed="rId4"/>
          <a:stretch>
            <a:fillRect/>
          </a:stretch>
        </p:blipFill>
        <p:spPr>
          <a:xfrm>
            <a:off x="1102042" y="4850368"/>
            <a:ext cx="4430078" cy="1817468"/>
          </a:xfrm>
          <a:prstGeom prst="rect">
            <a:avLst/>
          </a:prstGeom>
        </p:spPr>
      </p:pic>
    </p:spTree>
    <p:extLst>
      <p:ext uri="{BB962C8B-B14F-4D97-AF65-F5344CB8AC3E}">
        <p14:creationId xmlns:p14="http://schemas.microsoft.com/office/powerpoint/2010/main" val="257770853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Aprendizado Evolutivo</a:t>
            </a:r>
            <a:endParaRPr lang="nl-BE" dirty="0"/>
          </a:p>
        </p:txBody>
      </p:sp>
      <p:sp>
        <p:nvSpPr>
          <p:cNvPr id="3" name="Content Placeholder 2"/>
          <p:cNvSpPr>
            <a:spLocks noGrp="1"/>
          </p:cNvSpPr>
          <p:nvPr>
            <p:ph idx="1"/>
          </p:nvPr>
        </p:nvSpPr>
        <p:spPr>
          <a:xfrm>
            <a:off x="838200" y="1554481"/>
            <a:ext cx="10789920" cy="2738119"/>
          </a:xfrm>
        </p:spPr>
        <p:txBody>
          <a:bodyPr>
            <a:normAutofit fontScale="92500" lnSpcReduction="10000"/>
          </a:bodyPr>
          <a:lstStyle/>
          <a:p>
            <a:pPr algn="just"/>
            <a:r>
              <a:rPr lang="pt-BR" dirty="0" smtClean="0"/>
              <a:t>Aprendizado </a:t>
            </a:r>
            <a:r>
              <a:rPr lang="pt-BR" dirty="0"/>
              <a:t>baseado </a:t>
            </a:r>
            <a:r>
              <a:rPr lang="pt-BR" dirty="0" smtClean="0"/>
              <a:t>na evolução biológica dos seres vivos.</a:t>
            </a:r>
          </a:p>
          <a:p>
            <a:pPr algn="just"/>
            <a:r>
              <a:rPr lang="pt-BR" dirty="0" smtClean="0"/>
              <a:t>Novos </a:t>
            </a:r>
            <a:r>
              <a:rPr lang="pt-BR" b="1" i="1" dirty="0" smtClean="0"/>
              <a:t>indivíduos</a:t>
            </a:r>
            <a:r>
              <a:rPr lang="pt-BR" dirty="0" smtClean="0"/>
              <a:t> com diferentes </a:t>
            </a:r>
            <a:r>
              <a:rPr lang="pt-BR" b="1" i="1" dirty="0" smtClean="0"/>
              <a:t>características</a:t>
            </a:r>
            <a:r>
              <a:rPr lang="pt-BR" i="1" dirty="0" smtClean="0"/>
              <a:t>,</a:t>
            </a:r>
            <a:r>
              <a:rPr lang="pt-BR" b="1" i="1" dirty="0" smtClean="0"/>
              <a:t> </a:t>
            </a:r>
            <a:r>
              <a:rPr lang="pt-BR" dirty="0" smtClean="0"/>
              <a:t>pertencentes a </a:t>
            </a:r>
            <a:r>
              <a:rPr lang="pt-BR" dirty="0"/>
              <a:t>uma </a:t>
            </a:r>
            <a:r>
              <a:rPr lang="pt-BR" b="1" i="1" dirty="0" smtClean="0"/>
              <a:t>população</a:t>
            </a:r>
            <a:r>
              <a:rPr lang="pt-BR" dirty="0" smtClean="0"/>
              <a:t>, são criados através de </a:t>
            </a:r>
            <a:r>
              <a:rPr lang="pt-BR" b="1" i="1" dirty="0" smtClean="0"/>
              <a:t>cruzamentos</a:t>
            </a:r>
            <a:r>
              <a:rPr lang="pt-BR" dirty="0" smtClean="0"/>
              <a:t> e </a:t>
            </a:r>
            <a:r>
              <a:rPr lang="pt-BR" b="1" dirty="0"/>
              <a:t>mutações </a:t>
            </a:r>
            <a:r>
              <a:rPr lang="pt-BR" dirty="0" smtClean="0"/>
              <a:t>onde apenas os mais aptos são </a:t>
            </a:r>
            <a:r>
              <a:rPr lang="pt-BR" b="1" i="1" dirty="0" smtClean="0"/>
              <a:t>selecionados</a:t>
            </a:r>
            <a:r>
              <a:rPr lang="pt-BR" dirty="0" smtClean="0"/>
              <a:t> (</a:t>
            </a:r>
            <a:r>
              <a:rPr lang="pt-BR" b="1" i="1" dirty="0" smtClean="0"/>
              <a:t>seleção natural</a:t>
            </a:r>
            <a:r>
              <a:rPr lang="pt-BR" dirty="0" smtClean="0"/>
              <a:t>) e passam suas </a:t>
            </a:r>
            <a:r>
              <a:rPr lang="pt-BR" b="1" i="1" dirty="0"/>
              <a:t>características</a:t>
            </a:r>
            <a:r>
              <a:rPr lang="pt-BR" dirty="0" smtClean="0"/>
              <a:t> para uma nova geração. Com isso a </a:t>
            </a:r>
            <a:r>
              <a:rPr lang="pt-BR" b="1" i="1" dirty="0" smtClean="0"/>
              <a:t>população</a:t>
            </a:r>
            <a:r>
              <a:rPr lang="pt-BR" dirty="0" smtClean="0"/>
              <a:t> se torna mais apta a cada geração.</a:t>
            </a:r>
          </a:p>
          <a:p>
            <a:pPr algn="just"/>
            <a:r>
              <a:rPr lang="pt-BR" dirty="0" smtClean="0"/>
              <a:t>Utilizado </a:t>
            </a:r>
            <a:r>
              <a:rPr lang="pt-BR" dirty="0"/>
              <a:t>para encontrar soluções </a:t>
            </a:r>
            <a:r>
              <a:rPr lang="pt-BR" dirty="0" smtClean="0"/>
              <a:t>para problemas </a:t>
            </a:r>
            <a:r>
              <a:rPr lang="pt-BR" dirty="0"/>
              <a:t>de </a:t>
            </a:r>
            <a:r>
              <a:rPr lang="pt-BR" dirty="0" smtClean="0"/>
              <a:t>otimização.</a:t>
            </a:r>
            <a:endParaRPr lang="nl-BE"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33827" y="4152900"/>
            <a:ext cx="2271310" cy="2602778"/>
          </a:xfrm>
          <a:prstGeom prst="rect">
            <a:avLst/>
          </a:prstGeom>
        </p:spPr>
      </p:pic>
    </p:spTree>
    <p:extLst>
      <p:ext uri="{BB962C8B-B14F-4D97-AF65-F5344CB8AC3E}">
        <p14:creationId xmlns:p14="http://schemas.microsoft.com/office/powerpoint/2010/main" val="129457955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846434" cy="1325563"/>
          </a:xfrm>
        </p:spPr>
        <p:txBody>
          <a:bodyPr/>
          <a:lstStyle/>
          <a:p>
            <a:r>
              <a:rPr lang="pt-BR" dirty="0" smtClean="0"/>
              <a:t>Principais Algoritmos de Aprendizado Evolutivo</a:t>
            </a:r>
            <a:endParaRPr lang="nl-BE" dirty="0"/>
          </a:p>
        </p:txBody>
      </p:sp>
      <p:sp>
        <p:nvSpPr>
          <p:cNvPr id="3" name="Content Placeholder 2"/>
          <p:cNvSpPr>
            <a:spLocks noGrp="1"/>
          </p:cNvSpPr>
          <p:nvPr>
            <p:ph idx="1"/>
          </p:nvPr>
        </p:nvSpPr>
        <p:spPr>
          <a:xfrm>
            <a:off x="838200" y="1825625"/>
            <a:ext cx="10846434" cy="1892935"/>
          </a:xfrm>
        </p:spPr>
        <p:txBody>
          <a:bodyPr>
            <a:normAutofit/>
          </a:bodyPr>
          <a:lstStyle/>
          <a:p>
            <a:r>
              <a:rPr lang="pt-BR" dirty="0" smtClean="0"/>
              <a:t>Algoritmos Genéticos.</a:t>
            </a:r>
          </a:p>
          <a:p>
            <a:r>
              <a:rPr lang="pt-BR" dirty="0"/>
              <a:t>Optimização por enxame de </a:t>
            </a:r>
            <a:r>
              <a:rPr lang="pt-BR" dirty="0" smtClean="0"/>
              <a:t>partículas (P</a:t>
            </a:r>
            <a:r>
              <a:rPr lang="fr-FR" dirty="0" smtClean="0"/>
              <a:t>article </a:t>
            </a:r>
            <a:r>
              <a:rPr lang="fr-FR" dirty="0" err="1"/>
              <a:t>swarm</a:t>
            </a:r>
            <a:r>
              <a:rPr lang="fr-FR" dirty="0"/>
              <a:t> </a:t>
            </a:r>
            <a:r>
              <a:rPr lang="fr-FR" dirty="0" err="1"/>
              <a:t>optimization</a:t>
            </a:r>
            <a:r>
              <a:rPr lang="fr-FR" dirty="0"/>
              <a:t> ou </a:t>
            </a:r>
            <a:r>
              <a:rPr lang="fr-FR" dirty="0" smtClean="0"/>
              <a:t>PSO).</a:t>
            </a:r>
          </a:p>
          <a:p>
            <a:r>
              <a:rPr lang="pt-BR" dirty="0" smtClean="0"/>
              <a:t>Otimização </a:t>
            </a:r>
            <a:r>
              <a:rPr lang="pt-BR" dirty="0"/>
              <a:t>da colônia de formigas </a:t>
            </a:r>
            <a:r>
              <a:rPr lang="pt-BR" dirty="0" smtClean="0"/>
              <a:t>(</a:t>
            </a:r>
            <a:r>
              <a:rPr lang="pt-BR" dirty="0" err="1" smtClean="0"/>
              <a:t>Ant</a:t>
            </a:r>
            <a:r>
              <a:rPr lang="pt-BR" dirty="0" smtClean="0"/>
              <a:t> </a:t>
            </a:r>
            <a:r>
              <a:rPr lang="pt-BR" dirty="0" err="1"/>
              <a:t>colony</a:t>
            </a:r>
            <a:r>
              <a:rPr lang="pt-BR" dirty="0"/>
              <a:t> </a:t>
            </a:r>
            <a:r>
              <a:rPr lang="pt-BR" dirty="0" err="1" smtClean="0"/>
              <a:t>optimization</a:t>
            </a:r>
            <a:r>
              <a:rPr lang="pt-BR" dirty="0" smtClean="0"/>
              <a:t> ou </a:t>
            </a:r>
            <a:r>
              <a:rPr lang="pt-BR" dirty="0"/>
              <a:t>ACO</a:t>
            </a:r>
            <a:r>
              <a:rPr lang="pt-BR" dirty="0" smtClean="0"/>
              <a:t>).</a:t>
            </a:r>
          </a:p>
        </p:txBody>
      </p:sp>
      <p:pic>
        <p:nvPicPr>
          <p:cNvPr id="6" name="Picture 5"/>
          <p:cNvPicPr>
            <a:picLocks noChangeAspect="1"/>
          </p:cNvPicPr>
          <p:nvPr/>
        </p:nvPicPr>
        <p:blipFill>
          <a:blip r:embed="rId5"/>
          <a:stretch>
            <a:fillRect/>
          </a:stretch>
        </p:blipFill>
        <p:spPr>
          <a:xfrm>
            <a:off x="7644129" y="4133703"/>
            <a:ext cx="4040505" cy="2331061"/>
          </a:xfrm>
          <a:prstGeom prst="rect">
            <a:avLst/>
          </a:prstGeom>
        </p:spPr>
      </p:pic>
      <p:pic>
        <p:nvPicPr>
          <p:cNvPr id="10" name="ParticleSwarmArrowsAnimation">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3407410" y="3908108"/>
            <a:ext cx="3709669" cy="2782252"/>
          </a:xfrm>
          <a:prstGeom prst="rect">
            <a:avLst/>
          </a:prstGeom>
        </p:spPr>
      </p:pic>
      <p:pic>
        <p:nvPicPr>
          <p:cNvPr id="7" name="Picture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33327" y="3908108"/>
            <a:ext cx="2271310" cy="2602778"/>
          </a:xfrm>
          <a:prstGeom prst="rect">
            <a:avLst/>
          </a:prstGeom>
        </p:spPr>
      </p:pic>
    </p:spTree>
    <p:extLst>
      <p:ext uri="{BB962C8B-B14F-4D97-AF65-F5344CB8AC3E}">
        <p14:creationId xmlns:p14="http://schemas.microsoft.com/office/powerpoint/2010/main" val="10823140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0"/>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10"/>
                                        </p:tgtEl>
                                      </p:cBhvr>
                                    </p:cmd>
                                  </p:childTnLst>
                                </p:cTn>
                              </p:par>
                            </p:childTnLst>
                          </p:cTn>
                        </p:par>
                      </p:childTnLst>
                    </p:cTn>
                  </p:par>
                </p:childTnLst>
              </p:cTn>
              <p:nextCondLst>
                <p:cond evt="onClick" delay="0">
                  <p:tgtEl>
                    <p:spTgt spid="10"/>
                  </p:tgtEl>
                </p:cond>
              </p:nextCondLst>
            </p:seq>
            <p:video>
              <p:cMediaNode vol="80000">
                <p:cTn id="7" fill="hold" display="0">
                  <p:stCondLst>
                    <p:cond delay="indefinite"/>
                  </p:stCondLst>
                </p:cTn>
                <p:tgtEl>
                  <p:spTgt spid="10"/>
                </p:tgtEl>
              </p:cMediaNode>
            </p:vide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Tipos de Treinamento</a:t>
            </a:r>
            <a:endParaRPr lang="pt-BR" dirty="0"/>
          </a:p>
        </p:txBody>
      </p:sp>
      <p:sp>
        <p:nvSpPr>
          <p:cNvPr id="3" name="Content Placeholder 2"/>
          <p:cNvSpPr>
            <a:spLocks noGrp="1"/>
          </p:cNvSpPr>
          <p:nvPr>
            <p:ph idx="1"/>
          </p:nvPr>
        </p:nvSpPr>
        <p:spPr/>
        <p:txBody>
          <a:bodyPr/>
          <a:lstStyle/>
          <a:p>
            <a:pPr marL="0" indent="0">
              <a:buNone/>
            </a:pPr>
            <a:r>
              <a:rPr lang="pt-BR" dirty="0" smtClean="0"/>
              <a:t>Uma outra forma de classificar algoritmos de ML é se eles podem sem treinados </a:t>
            </a:r>
            <a:r>
              <a:rPr lang="pt-BR" dirty="0" err="1" smtClean="0"/>
              <a:t>incrementalmente</a:t>
            </a:r>
            <a:r>
              <a:rPr lang="pt-BR" dirty="0" smtClean="0"/>
              <a:t> ou não. Assim, os algoritmos são basicamente divididos em</a:t>
            </a:r>
          </a:p>
          <a:p>
            <a:r>
              <a:rPr lang="pt-BR" b="1" dirty="0" smtClean="0"/>
              <a:t>Treinamento em batelada (batch)</a:t>
            </a:r>
          </a:p>
          <a:p>
            <a:r>
              <a:rPr lang="pt-BR" b="1" dirty="0" smtClean="0"/>
              <a:t>Treinamento incremental (online)</a:t>
            </a:r>
            <a:endParaRPr lang="pt-BR" dirty="0" smtClean="0"/>
          </a:p>
          <a:p>
            <a:pPr marL="0" indent="0">
              <a:buNone/>
            </a:pPr>
            <a:endParaRPr lang="pt-BR" dirty="0" smtClean="0"/>
          </a:p>
          <a:p>
            <a:pPr marL="0" indent="0">
              <a:buNone/>
            </a:pPr>
            <a:endParaRPr lang="pt-BR" dirty="0"/>
          </a:p>
          <a:p>
            <a:pPr marL="0" indent="0">
              <a:buNone/>
            </a:pPr>
            <a:endParaRPr lang="pt-BR" dirty="0"/>
          </a:p>
        </p:txBody>
      </p:sp>
    </p:spTree>
    <p:extLst>
      <p:ext uri="{BB962C8B-B14F-4D97-AF65-F5344CB8AC3E}">
        <p14:creationId xmlns:p14="http://schemas.microsoft.com/office/powerpoint/2010/main" val="25216487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Treinamento em Batelada</a:t>
            </a:r>
            <a:endParaRPr lang="pt-BR" dirty="0"/>
          </a:p>
        </p:txBody>
      </p:sp>
      <p:sp>
        <p:nvSpPr>
          <p:cNvPr id="3" name="Content Placeholder 2"/>
          <p:cNvSpPr>
            <a:spLocks noGrp="1"/>
          </p:cNvSpPr>
          <p:nvPr>
            <p:ph idx="1"/>
          </p:nvPr>
        </p:nvSpPr>
        <p:spPr/>
        <p:txBody>
          <a:bodyPr>
            <a:normAutofit fontScale="92500" lnSpcReduction="10000"/>
          </a:bodyPr>
          <a:lstStyle/>
          <a:p>
            <a:r>
              <a:rPr lang="pt-BR" dirty="0" smtClean="0"/>
              <a:t>Algoritmo não </a:t>
            </a:r>
            <a:r>
              <a:rPr lang="pt-BR" dirty="0"/>
              <a:t>pode ser treinado </a:t>
            </a:r>
            <a:r>
              <a:rPr lang="pt-BR" dirty="0" err="1"/>
              <a:t>incrementalmente</a:t>
            </a:r>
            <a:r>
              <a:rPr lang="pt-BR" dirty="0"/>
              <a:t>, sendo treinado com todos os </a:t>
            </a:r>
            <a:r>
              <a:rPr lang="pt-BR" dirty="0" smtClean="0"/>
              <a:t>exemplos (i.e., dados) </a:t>
            </a:r>
            <a:r>
              <a:rPr lang="pt-BR" dirty="0"/>
              <a:t>disponíveis</a:t>
            </a:r>
            <a:r>
              <a:rPr lang="pt-BR" dirty="0" smtClean="0"/>
              <a:t>.</a:t>
            </a:r>
          </a:p>
          <a:p>
            <a:r>
              <a:rPr lang="pt-BR" dirty="0" smtClean="0"/>
              <a:t>Treinamento demorado e utiliza muitos recursos computacionais (e.g., CPU, memória, etc.).</a:t>
            </a:r>
          </a:p>
          <a:p>
            <a:r>
              <a:rPr lang="pt-BR" dirty="0" smtClean="0"/>
              <a:t>Para treinar com novos exemplos é necessário iniciar treinamento do zero.</a:t>
            </a:r>
          </a:p>
          <a:p>
            <a:r>
              <a:rPr lang="pt-BR" dirty="0" smtClean="0"/>
              <a:t>Se a quantidade de dados do conjunto de treinamento for muito grande pode ser impossível treinar em batelada.</a:t>
            </a:r>
          </a:p>
          <a:p>
            <a:r>
              <a:rPr lang="pt-BR" dirty="0" smtClean="0"/>
              <a:t>Dados podem ser </a:t>
            </a:r>
            <a:r>
              <a:rPr lang="pt-BR" dirty="0" err="1" smtClean="0"/>
              <a:t>pré</a:t>
            </a:r>
            <a:r>
              <a:rPr lang="pt-BR" dirty="0" smtClean="0"/>
              <a:t>-processados/analisados, evitando assim, dados corrompidos ou com problemas.</a:t>
            </a:r>
          </a:p>
          <a:p>
            <a:r>
              <a:rPr lang="pt-BR" dirty="0" smtClean="0"/>
              <a:t>É um tipo de treinamento simples, de fácil implementação e obtém ótimos resultados.</a:t>
            </a:r>
            <a:endParaRPr lang="pt-BR" dirty="0"/>
          </a:p>
        </p:txBody>
      </p:sp>
    </p:spTree>
    <p:extLst>
      <p:ext uri="{BB962C8B-B14F-4D97-AF65-F5344CB8AC3E}">
        <p14:creationId xmlns:p14="http://schemas.microsoft.com/office/powerpoint/2010/main" val="44027584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Treinamento Incremental</a:t>
            </a:r>
            <a:endParaRPr lang="pt-BR" dirty="0"/>
          </a:p>
        </p:txBody>
      </p:sp>
      <p:sp>
        <p:nvSpPr>
          <p:cNvPr id="3" name="Content Placeholder 2"/>
          <p:cNvSpPr>
            <a:spLocks noGrp="1"/>
          </p:cNvSpPr>
          <p:nvPr>
            <p:ph idx="1"/>
          </p:nvPr>
        </p:nvSpPr>
        <p:spPr/>
        <p:txBody>
          <a:bodyPr/>
          <a:lstStyle/>
          <a:p>
            <a:r>
              <a:rPr lang="pt-BR" dirty="0" smtClean="0"/>
              <a:t>Algoritmo aprende </a:t>
            </a:r>
            <a:r>
              <a:rPr lang="pt-BR" dirty="0" err="1" smtClean="0"/>
              <a:t>incrementalmente</a:t>
            </a:r>
            <a:r>
              <a:rPr lang="pt-BR" dirty="0" smtClean="0"/>
              <a:t>: exemplos de treinamento são apresentados sequencialmente um-a-um ou em pequenos grupos chamados de </a:t>
            </a:r>
            <a:r>
              <a:rPr lang="pt-BR" dirty="0" err="1" smtClean="0"/>
              <a:t>mini-batches</a:t>
            </a:r>
            <a:r>
              <a:rPr lang="pt-BR" dirty="0" smtClean="0"/>
              <a:t>.</a:t>
            </a:r>
          </a:p>
          <a:p>
            <a:r>
              <a:rPr lang="pt-BR" dirty="0" smtClean="0"/>
              <a:t>Cada iteração de treinamento </a:t>
            </a:r>
            <a:r>
              <a:rPr lang="pt-BR" dirty="0"/>
              <a:t>é </a:t>
            </a:r>
            <a:r>
              <a:rPr lang="pt-BR" dirty="0" smtClean="0"/>
              <a:t>rápida possibilitando </a:t>
            </a:r>
            <a:r>
              <a:rPr lang="pt-BR" dirty="0"/>
              <a:t>que o </a:t>
            </a:r>
            <a:r>
              <a:rPr lang="pt-BR" dirty="0" smtClean="0"/>
              <a:t>sistema aprenda </a:t>
            </a:r>
            <a:r>
              <a:rPr lang="pt-BR" dirty="0"/>
              <a:t>sobre novos dados </a:t>
            </a:r>
            <a:r>
              <a:rPr lang="pt-BR" dirty="0" smtClean="0"/>
              <a:t>à </a:t>
            </a:r>
            <a:r>
              <a:rPr lang="pt-BR" dirty="0"/>
              <a:t>medida que eles </a:t>
            </a:r>
            <a:r>
              <a:rPr lang="pt-BR" dirty="0" smtClean="0"/>
              <a:t>chegam.</a:t>
            </a:r>
          </a:p>
          <a:p>
            <a:r>
              <a:rPr lang="pt-BR" dirty="0" smtClean="0"/>
              <a:t>Ótima opção para casos onde os dados chegam como um fluxo contínuo ou se tem recursos computacionais limitados.</a:t>
            </a:r>
          </a:p>
          <a:p>
            <a:r>
              <a:rPr lang="pt-BR" dirty="0" smtClean="0"/>
              <a:t>Como não há pré-processamento/analise, dados </a:t>
            </a:r>
            <a:r>
              <a:rPr lang="pt-BR" dirty="0"/>
              <a:t>corrompidos ou com </a:t>
            </a:r>
            <a:r>
              <a:rPr lang="pt-BR" dirty="0" smtClean="0"/>
              <a:t>problemas afetam a performance do sistema.</a:t>
            </a:r>
          </a:p>
          <a:p>
            <a:endParaRPr lang="pt-BR" dirty="0" smtClean="0"/>
          </a:p>
          <a:p>
            <a:endParaRPr lang="pt-BR" dirty="0"/>
          </a:p>
        </p:txBody>
      </p:sp>
    </p:spTree>
    <p:extLst>
      <p:ext uri="{BB962C8B-B14F-4D97-AF65-F5344CB8AC3E}">
        <p14:creationId xmlns:p14="http://schemas.microsoft.com/office/powerpoint/2010/main" val="19812955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1">
            <a:extLst>
              <a:ext uri="{FF2B5EF4-FFF2-40B4-BE49-F238E27FC236}">
                <a16:creationId xmlns:a16="http://schemas.microsoft.com/office/drawing/2014/main" id="{32666AC8-2E17-4DB4-B0F5-60C640CCFD2E}"/>
              </a:ext>
            </a:extLst>
          </p:cNvPr>
          <p:cNvSpPr txBox="1">
            <a:spLocks/>
          </p:cNvSpPr>
          <p:nvPr/>
        </p:nvSpPr>
        <p:spPr>
          <a:xfrm>
            <a:off x="1647290" y="2093803"/>
            <a:ext cx="9144000" cy="10295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5400" dirty="0" smtClean="0"/>
              <a:t>Python e </a:t>
            </a:r>
            <a:r>
              <a:rPr lang="pt-BR" sz="5400" dirty="0" err="1" smtClean="0"/>
              <a:t>Jupyter</a:t>
            </a:r>
            <a:endParaRPr lang="pt-BR" b="1" i="1" dirty="0"/>
          </a:p>
        </p:txBody>
      </p:sp>
      <p:pic>
        <p:nvPicPr>
          <p:cNvPr id="1026" name="Picture 2" descr="Python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14348" y="3123344"/>
            <a:ext cx="1981280" cy="198128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jupyt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95628" y="2989779"/>
            <a:ext cx="4867660" cy="24186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13482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Avaliação do Curso</a:t>
            </a:r>
            <a:endParaRPr lang="nl-BE" dirty="0"/>
          </a:p>
        </p:txBody>
      </p:sp>
      <p:sp>
        <p:nvSpPr>
          <p:cNvPr id="3" name="Content Placeholder 2"/>
          <p:cNvSpPr>
            <a:spLocks noGrp="1"/>
          </p:cNvSpPr>
          <p:nvPr>
            <p:ph idx="1"/>
          </p:nvPr>
        </p:nvSpPr>
        <p:spPr/>
        <p:txBody>
          <a:bodyPr/>
          <a:lstStyle/>
          <a:p>
            <a:r>
              <a:rPr lang="pt-BR" dirty="0" smtClean="0"/>
              <a:t>Exercícios/trabalhos para casa (inicialmente, toda semana) – 30%</a:t>
            </a:r>
          </a:p>
          <a:p>
            <a:r>
              <a:rPr lang="pt-BR" dirty="0" smtClean="0"/>
              <a:t>Projeto Final e Apresentação (temas serão definidos por vocês) – 40%</a:t>
            </a:r>
          </a:p>
          <a:p>
            <a:r>
              <a:rPr lang="pt-BR" dirty="0" smtClean="0"/>
              <a:t>1 Prova – 30%</a:t>
            </a:r>
          </a:p>
          <a:p>
            <a:r>
              <a:rPr lang="pt-BR" dirty="0" smtClean="0"/>
              <a:t>Slides, Exercícios e Projeto Final</a:t>
            </a:r>
          </a:p>
          <a:p>
            <a:pPr lvl="1"/>
            <a:r>
              <a:rPr lang="pt-BR" u="sng" dirty="0">
                <a:hlinkClick r:id="rId3"/>
              </a:rPr>
              <a:t>https://www.inatel.br/docentes/felipefigueiredo/</a:t>
            </a:r>
            <a:r>
              <a:rPr lang="pt-BR" dirty="0">
                <a:hlinkClick r:id="rId3"/>
              </a:rPr>
              <a:t> </a:t>
            </a:r>
          </a:p>
          <a:p>
            <a:endParaRPr lang="pt-BR" dirty="0"/>
          </a:p>
          <a:p>
            <a:endParaRPr lang="pt-BR" dirty="0" smtClean="0"/>
          </a:p>
        </p:txBody>
      </p:sp>
      <p:pic>
        <p:nvPicPr>
          <p:cNvPr id="4" name="Picture 3"/>
          <p:cNvPicPr>
            <a:picLocks noChangeAspect="1"/>
          </p:cNvPicPr>
          <p:nvPr/>
        </p:nvPicPr>
        <p:blipFill>
          <a:blip r:embed="rId4"/>
          <a:stretch>
            <a:fillRect/>
          </a:stretch>
        </p:blipFill>
        <p:spPr>
          <a:xfrm>
            <a:off x="9677400" y="0"/>
            <a:ext cx="2514600" cy="1819275"/>
          </a:xfrm>
          <a:prstGeom prst="rect">
            <a:avLst/>
          </a:prstGeom>
        </p:spPr>
      </p:pic>
      <p:pic>
        <p:nvPicPr>
          <p:cNvPr id="5" name="Picture 4"/>
          <p:cNvPicPr>
            <a:picLocks noChangeAspect="1"/>
          </p:cNvPicPr>
          <p:nvPr/>
        </p:nvPicPr>
        <p:blipFill>
          <a:blip r:embed="rId5"/>
          <a:stretch>
            <a:fillRect/>
          </a:stretch>
        </p:blipFill>
        <p:spPr>
          <a:xfrm>
            <a:off x="9677400" y="5048250"/>
            <a:ext cx="2533650" cy="1809750"/>
          </a:xfrm>
          <a:prstGeom prst="rect">
            <a:avLst/>
          </a:prstGeom>
        </p:spPr>
      </p:pic>
      <p:pic>
        <p:nvPicPr>
          <p:cNvPr id="6" name="Picture 5"/>
          <p:cNvPicPr>
            <a:picLocks noChangeAspect="1"/>
          </p:cNvPicPr>
          <p:nvPr/>
        </p:nvPicPr>
        <p:blipFill>
          <a:blip r:embed="rId6"/>
          <a:stretch>
            <a:fillRect/>
          </a:stretch>
        </p:blipFill>
        <p:spPr>
          <a:xfrm>
            <a:off x="0" y="5257800"/>
            <a:ext cx="2857500" cy="1600200"/>
          </a:xfrm>
          <a:prstGeom prst="rect">
            <a:avLst/>
          </a:prstGeom>
        </p:spPr>
      </p:pic>
      <p:pic>
        <p:nvPicPr>
          <p:cNvPr id="7" name="Picture 6"/>
          <p:cNvPicPr>
            <a:picLocks noChangeAspect="1"/>
          </p:cNvPicPr>
          <p:nvPr/>
        </p:nvPicPr>
        <p:blipFill>
          <a:blip r:embed="rId7"/>
          <a:stretch>
            <a:fillRect/>
          </a:stretch>
        </p:blipFill>
        <p:spPr>
          <a:xfrm>
            <a:off x="5104907" y="4648200"/>
            <a:ext cx="2619375" cy="1743075"/>
          </a:xfrm>
          <a:prstGeom prst="rect">
            <a:avLst/>
          </a:prstGeom>
        </p:spPr>
      </p:pic>
    </p:spTree>
    <p:extLst>
      <p:ext uri="{BB962C8B-B14F-4D97-AF65-F5344CB8AC3E}">
        <p14:creationId xmlns:p14="http://schemas.microsoft.com/office/powerpoint/2010/main" val="288379245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Python Software Foundation"/>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9000735" y="3113071"/>
            <a:ext cx="3191265" cy="136958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O que é </a:t>
            </a:r>
            <a:r>
              <a:rPr lang="en-US" dirty="0" smtClean="0"/>
              <a:t>Python?</a:t>
            </a:r>
            <a:endParaRPr lang="pt-BR" dirty="0"/>
          </a:p>
        </p:txBody>
      </p:sp>
      <p:sp>
        <p:nvSpPr>
          <p:cNvPr id="3" name="Content Placeholder 2"/>
          <p:cNvSpPr>
            <a:spLocks noGrp="1"/>
          </p:cNvSpPr>
          <p:nvPr>
            <p:ph idx="1"/>
          </p:nvPr>
        </p:nvSpPr>
        <p:spPr>
          <a:xfrm>
            <a:off x="1141412" y="1767155"/>
            <a:ext cx="7694363" cy="4839128"/>
          </a:xfrm>
        </p:spPr>
        <p:txBody>
          <a:bodyPr vert="horz" lIns="91440" tIns="45720" rIns="91440" bIns="45720" rtlCol="0" anchor="t">
            <a:normAutofit/>
          </a:bodyPr>
          <a:lstStyle/>
          <a:p>
            <a:r>
              <a:rPr lang="pt-BR" dirty="0" smtClean="0"/>
              <a:t>Linguagem </a:t>
            </a:r>
            <a:r>
              <a:rPr lang="pt-BR" dirty="0"/>
              <a:t>de programação de alto nível, interpretada, de script</a:t>
            </a:r>
            <a:r>
              <a:rPr lang="pt-BR" dirty="0" smtClean="0"/>
              <a:t>, </a:t>
            </a:r>
            <a:r>
              <a:rPr lang="pt-BR" dirty="0" err="1" smtClean="0"/>
              <a:t>multiparadigma</a:t>
            </a:r>
            <a:r>
              <a:rPr lang="pt-BR" dirty="0" smtClean="0"/>
              <a:t> (suporta os paradigmas </a:t>
            </a:r>
            <a:r>
              <a:rPr lang="pt-BR" dirty="0"/>
              <a:t>orientado a objetos, imperativo, </a:t>
            </a:r>
            <a:r>
              <a:rPr lang="pt-BR" dirty="0" smtClean="0"/>
              <a:t>funcional, procedural e reflexivo).</a:t>
            </a:r>
            <a:endParaRPr lang="pt-BR" dirty="0"/>
          </a:p>
          <a:p>
            <a:r>
              <a:rPr lang="pt-BR" dirty="0"/>
              <a:t>Foi lançada por Guido van Rossum em </a:t>
            </a:r>
            <a:r>
              <a:rPr lang="pt-BR" dirty="0" smtClean="0"/>
              <a:t>1991.</a:t>
            </a:r>
            <a:endParaRPr lang="pt-BR" dirty="0"/>
          </a:p>
          <a:p>
            <a:r>
              <a:rPr lang="pt-BR" dirty="0"/>
              <a:t>Possui um modelo de desenvolvimento comunitário, aberto e gerenciado pela Python Software </a:t>
            </a:r>
            <a:r>
              <a:rPr lang="pt-BR" dirty="0" smtClean="0"/>
              <a:t>Foundation.</a:t>
            </a:r>
            <a:endParaRPr lang="pt-BR" dirty="0"/>
          </a:p>
          <a:p>
            <a:r>
              <a:rPr lang="en-US" dirty="0"/>
              <a:t>O </a:t>
            </a:r>
            <a:r>
              <a:rPr lang="en-US" dirty="0" err="1"/>
              <a:t>nome</a:t>
            </a:r>
            <a:r>
              <a:rPr lang="en-US" dirty="0"/>
              <a:t> Python é </a:t>
            </a:r>
            <a:r>
              <a:rPr lang="en-US" dirty="0" err="1"/>
              <a:t>uma</a:t>
            </a:r>
            <a:r>
              <a:rPr lang="en-US" dirty="0"/>
              <a:t> </a:t>
            </a:r>
            <a:r>
              <a:rPr lang="en-US" dirty="0" err="1"/>
              <a:t>homenagem</a:t>
            </a:r>
            <a:r>
              <a:rPr lang="en-US" dirty="0"/>
              <a:t> </a:t>
            </a:r>
            <a:r>
              <a:rPr lang="en-US" dirty="0" err="1"/>
              <a:t>ao</a:t>
            </a:r>
            <a:r>
              <a:rPr lang="en-US" dirty="0"/>
              <a:t> </a:t>
            </a:r>
            <a:r>
              <a:rPr lang="en-US" dirty="0" err="1"/>
              <a:t>grupo</a:t>
            </a:r>
            <a:r>
              <a:rPr lang="en-US" dirty="0"/>
              <a:t> de humor </a:t>
            </a:r>
            <a:r>
              <a:rPr lang="pt-BR" dirty="0"/>
              <a:t>britânico</a:t>
            </a:r>
            <a:r>
              <a:rPr lang="en-US" dirty="0"/>
              <a:t>, Monty </a:t>
            </a:r>
            <a:r>
              <a:rPr lang="en-US" dirty="0" smtClean="0"/>
              <a:t>Python.</a:t>
            </a:r>
            <a:endParaRPr lang="pt-BR" dirty="0"/>
          </a:p>
        </p:txBody>
      </p:sp>
      <p:pic>
        <p:nvPicPr>
          <p:cNvPr id="2050" name="Picture 2" descr="https://impythonist.files.wordpress.com/2014/02/guido2.jpg?w=75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74822" y="1329265"/>
            <a:ext cx="3017178" cy="1917368"/>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mage result for monty python and the holy grail"/>
          <p:cNvPicPr>
            <a:picLocks noChangeAspect="1" noChangeArrowheads="1"/>
          </p:cNvPicPr>
          <p:nvPr/>
        </p:nvPicPr>
        <p:blipFill>
          <a:blip r:embed="rId5" cstate="hqprint">
            <a:extLst>
              <a:ext uri="{28A0092B-C50C-407E-A947-70E740481C1C}">
                <a14:useLocalDpi xmlns:a14="http://schemas.microsoft.com/office/drawing/2010/main" val="0"/>
              </a:ext>
            </a:extLst>
          </a:blip>
          <a:srcRect/>
          <a:stretch>
            <a:fillRect/>
          </a:stretch>
        </p:blipFill>
        <p:spPr bwMode="auto">
          <a:xfrm>
            <a:off x="9883739" y="4348473"/>
            <a:ext cx="1662192" cy="24932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18420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Por que </a:t>
            </a:r>
            <a:r>
              <a:rPr lang="pt-BR" dirty="0" smtClean="0"/>
              <a:t>Python</a:t>
            </a:r>
            <a:r>
              <a:rPr lang="en-US" dirty="0"/>
              <a:t>?</a:t>
            </a:r>
          </a:p>
        </p:txBody>
      </p:sp>
      <p:pic>
        <p:nvPicPr>
          <p:cNvPr id="1026" name="Picture 2" descr="Image result for programming language of the future"/>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8452142" y="395720"/>
            <a:ext cx="3511708" cy="300853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132159" y="2086278"/>
            <a:ext cx="7201816" cy="4524315"/>
          </a:xfrm>
          <a:prstGeom prst="rect">
            <a:avLst/>
          </a:prstGeom>
          <a:noFill/>
        </p:spPr>
        <p:txBody>
          <a:bodyPr wrap="square" rtlCol="0">
            <a:spAutoFit/>
          </a:bodyPr>
          <a:lstStyle/>
          <a:p>
            <a:pPr marL="342900" indent="-342900">
              <a:buFont typeface="+mj-lt"/>
              <a:buAutoNum type="arabicPeriod"/>
            </a:pPr>
            <a:r>
              <a:rPr lang="pt-BR" sz="2400" dirty="0" smtClean="0"/>
              <a:t>Python é muito popular e será mais ainda nos próximos anos.</a:t>
            </a:r>
          </a:p>
          <a:p>
            <a:pPr marL="342900" indent="-342900">
              <a:buFont typeface="+mj-lt"/>
              <a:buAutoNum type="arabicPeriod"/>
            </a:pPr>
            <a:r>
              <a:rPr lang="pt-BR" sz="2400" dirty="0" smtClean="0"/>
              <a:t>Grandes empresas usam python.</a:t>
            </a:r>
          </a:p>
          <a:p>
            <a:pPr marL="342900" indent="-342900">
              <a:buFont typeface="+mj-lt"/>
              <a:buAutoNum type="arabicPeriod"/>
            </a:pPr>
            <a:r>
              <a:rPr lang="pt-BR" sz="2400" dirty="0" err="1" smtClean="0"/>
              <a:t>Pyhton</a:t>
            </a:r>
            <a:r>
              <a:rPr lang="pt-BR" sz="2400" dirty="0" smtClean="0"/>
              <a:t> é a linguagem mais usada em aplicações de </a:t>
            </a:r>
            <a:r>
              <a:rPr lang="pt-BR" sz="2400" dirty="0" err="1" smtClean="0"/>
              <a:t>Machine</a:t>
            </a:r>
            <a:r>
              <a:rPr lang="pt-BR" sz="2400" dirty="0" smtClean="0"/>
              <a:t> Learning.</a:t>
            </a:r>
          </a:p>
          <a:p>
            <a:pPr marL="342900" indent="-342900">
              <a:buFont typeface="+mj-lt"/>
              <a:buAutoNum type="arabicPeriod"/>
            </a:pPr>
            <a:r>
              <a:rPr lang="pt-BR" sz="2400" dirty="0" smtClean="0"/>
              <a:t>Possui um vasto suporte on-line: </a:t>
            </a:r>
            <a:r>
              <a:rPr lang="pt-BR" sz="2400" dirty="0" err="1" smtClean="0"/>
              <a:t>Tutorials</a:t>
            </a:r>
            <a:r>
              <a:rPr lang="pt-BR" sz="2400" dirty="0" smtClean="0"/>
              <a:t>, </a:t>
            </a:r>
            <a:r>
              <a:rPr lang="pt-BR" sz="2400" dirty="0" err="1" smtClean="0"/>
              <a:t>Videos</a:t>
            </a:r>
            <a:r>
              <a:rPr lang="pt-BR" sz="2400" dirty="0" smtClean="0"/>
              <a:t> e </a:t>
            </a:r>
            <a:r>
              <a:rPr lang="pt-BR" sz="2400" dirty="0" err="1" smtClean="0"/>
              <a:t>StackOverflow</a:t>
            </a:r>
            <a:r>
              <a:rPr lang="pt-BR" sz="2400" dirty="0" smtClean="0"/>
              <a:t>.</a:t>
            </a:r>
          </a:p>
          <a:p>
            <a:pPr marL="342900" indent="-342900">
              <a:buFont typeface="+mj-lt"/>
              <a:buAutoNum type="arabicPeriod"/>
            </a:pPr>
            <a:r>
              <a:rPr lang="pt-BR" sz="2400" dirty="0" smtClean="0"/>
              <a:t>Python é a linguagem da educação (e.g., </a:t>
            </a:r>
            <a:r>
              <a:rPr lang="pt-BR" sz="2400" dirty="0" err="1" smtClean="0"/>
              <a:t>Raspberry</a:t>
            </a:r>
            <a:r>
              <a:rPr lang="pt-BR" sz="2400" dirty="0" smtClean="0"/>
              <a:t> </a:t>
            </a:r>
            <a:r>
              <a:rPr lang="pt-BR" sz="2400" dirty="0" err="1" smtClean="0"/>
              <a:t>Pi</a:t>
            </a:r>
            <a:r>
              <a:rPr lang="pt-BR" sz="2400" dirty="0" smtClean="0"/>
              <a:t>, LEGO </a:t>
            </a:r>
            <a:r>
              <a:rPr lang="pt-BR" sz="2400" dirty="0" err="1" smtClean="0"/>
              <a:t>Mindstorms</a:t>
            </a:r>
            <a:r>
              <a:rPr lang="pt-BR" sz="2400" dirty="0" smtClean="0"/>
              <a:t>).</a:t>
            </a:r>
          </a:p>
          <a:p>
            <a:pPr marL="342900" indent="-342900">
              <a:buFont typeface="+mj-lt"/>
              <a:buAutoNum type="arabicPeriod"/>
            </a:pPr>
            <a:r>
              <a:rPr lang="pt-BR" sz="2400" dirty="0" smtClean="0"/>
              <a:t>Python é gratuito (ou seja, é open-</a:t>
            </a:r>
            <a:r>
              <a:rPr lang="pt-BR" sz="2400" dirty="0" err="1" smtClean="0"/>
              <a:t>source</a:t>
            </a:r>
            <a:r>
              <a:rPr lang="pt-BR" sz="2400" dirty="0" smtClean="0"/>
              <a:t>).</a:t>
            </a:r>
          </a:p>
          <a:p>
            <a:pPr marL="342900" indent="-342900">
              <a:buFont typeface="+mj-lt"/>
              <a:buAutoNum type="arabicPeriod"/>
            </a:pPr>
            <a:r>
              <a:rPr lang="pt-BR" sz="2400" dirty="0" smtClean="0"/>
              <a:t>Possui um rico ecossistema de bibliotecas: </a:t>
            </a:r>
            <a:r>
              <a:rPr lang="pt-BR" sz="2400" dirty="0" err="1" smtClean="0"/>
              <a:t>TensorFlow</a:t>
            </a:r>
            <a:r>
              <a:rPr lang="pt-BR" sz="2400" dirty="0" smtClean="0"/>
              <a:t>, </a:t>
            </a:r>
            <a:r>
              <a:rPr lang="pt-BR" sz="2400" dirty="0" err="1" smtClean="0"/>
              <a:t>OpenCV</a:t>
            </a:r>
            <a:r>
              <a:rPr lang="pt-BR" sz="2400" dirty="0" smtClean="0"/>
              <a:t>, </a:t>
            </a:r>
            <a:r>
              <a:rPr lang="pt-BR" sz="2400" dirty="0" err="1" smtClean="0"/>
              <a:t>Scrappy</a:t>
            </a:r>
            <a:r>
              <a:rPr lang="pt-BR" sz="2400" dirty="0" smtClean="0"/>
              <a:t>, </a:t>
            </a:r>
            <a:r>
              <a:rPr lang="pt-BR" sz="2400" dirty="0" err="1" smtClean="0"/>
              <a:t>Ipython</a:t>
            </a:r>
            <a:r>
              <a:rPr lang="pt-BR" sz="2400" dirty="0" smtClean="0"/>
              <a:t>, etc.</a:t>
            </a:r>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92494" y="3733871"/>
            <a:ext cx="1985962" cy="667119"/>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616570" y="3733871"/>
            <a:ext cx="1123949" cy="1123949"/>
          </a:xfrm>
          <a:prstGeom prst="rect">
            <a:avLst/>
          </a:prstGeom>
        </p:spPr>
      </p:pic>
      <p:sp>
        <p:nvSpPr>
          <p:cNvPr id="9" name="AutoShape 4" descr="Image result for netflix logo"/>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30" name="Picture 6" descr="Image result for netflix logo"/>
          <p:cNvPicPr>
            <a:picLocks noChangeAspect="1" noChangeArrowheads="1"/>
          </p:cNvPicPr>
          <p:nvPr/>
        </p:nvPicPr>
        <p:blipFill>
          <a:blip r:embed="rId6" cstate="hqprint">
            <a:extLst>
              <a:ext uri="{28A0092B-C50C-407E-A947-70E740481C1C}">
                <a14:useLocalDpi xmlns:a14="http://schemas.microsoft.com/office/drawing/2010/main" val="0"/>
              </a:ext>
            </a:extLst>
          </a:blip>
          <a:srcRect/>
          <a:stretch>
            <a:fillRect/>
          </a:stretch>
        </p:blipFill>
        <p:spPr bwMode="auto">
          <a:xfrm>
            <a:off x="8492494" y="4640143"/>
            <a:ext cx="1645920" cy="933831"/>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Facebook logo"/>
          <p:cNvPicPr>
            <a:picLocks noChangeAspect="1" noChangeArrowheads="1"/>
          </p:cNvPicPr>
          <p:nvPr/>
        </p:nvPicPr>
        <p:blipFill>
          <a:blip r:embed="rId7" cstate="hqprint">
            <a:extLst>
              <a:ext uri="{28A0092B-C50C-407E-A947-70E740481C1C}">
                <a14:useLocalDpi xmlns:a14="http://schemas.microsoft.com/office/drawing/2010/main" val="0"/>
              </a:ext>
            </a:extLst>
          </a:blip>
          <a:srcRect/>
          <a:stretch>
            <a:fillRect/>
          </a:stretch>
        </p:blipFill>
        <p:spPr bwMode="auto">
          <a:xfrm>
            <a:off x="10287679" y="5058827"/>
            <a:ext cx="1707269" cy="96033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nasa logo"/>
          <p:cNvPicPr>
            <a:picLocks noChangeAspect="1" noChangeArrowheads="1"/>
          </p:cNvPicPr>
          <p:nvPr/>
        </p:nvPicPr>
        <p:blipFill rotWithShape="1">
          <a:blip r:embed="rId8" cstate="hqprint">
            <a:extLst>
              <a:ext uri="{28A0092B-C50C-407E-A947-70E740481C1C}">
                <a14:useLocalDpi xmlns:a14="http://schemas.microsoft.com/office/drawing/2010/main" val="0"/>
              </a:ext>
            </a:extLst>
          </a:blip>
          <a:srcRect l="25520" t="7233" r="25310" b="7699"/>
          <a:stretch/>
        </p:blipFill>
        <p:spPr bwMode="auto">
          <a:xfrm>
            <a:off x="8678506" y="5621056"/>
            <a:ext cx="1273896" cy="1101971"/>
          </a:xfrm>
          <a:prstGeom prst="rect">
            <a:avLst/>
          </a:prstGeom>
          <a:noFill/>
          <a:extLst>
            <a:ext uri="{909E8E84-426E-40DD-AFC4-6F175D3DCCD1}">
              <a14:hiddenFill xmlns:a14="http://schemas.microsoft.com/office/drawing/2010/main">
                <a:solidFill>
                  <a:srgbClr val="FFFFFF"/>
                </a:solidFill>
              </a14:hiddenFill>
            </a:ext>
          </a:extLst>
        </p:spPr>
      </p:pic>
      <p:sp>
        <p:nvSpPr>
          <p:cNvPr id="5" name="AutoShape 6" descr="Image result for youtube logo"/>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pic>
        <p:nvPicPr>
          <p:cNvPr id="15" name="Picture 8" descr="Image result for youtube logo"/>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601200" y="5692176"/>
            <a:ext cx="2367280" cy="14730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665768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Programação Científica e Python</a:t>
            </a:r>
            <a:endParaRPr lang="pt-BR" dirty="0"/>
          </a:p>
        </p:txBody>
      </p:sp>
      <p:sp>
        <p:nvSpPr>
          <p:cNvPr id="3" name="Content Placeholder 2"/>
          <p:cNvSpPr>
            <a:spLocks noGrp="1"/>
          </p:cNvSpPr>
          <p:nvPr>
            <p:ph idx="1"/>
          </p:nvPr>
        </p:nvSpPr>
        <p:spPr/>
        <p:txBody>
          <a:bodyPr>
            <a:normAutofit/>
          </a:bodyPr>
          <a:lstStyle/>
          <a:p>
            <a:r>
              <a:rPr lang="pt-BR" dirty="0" smtClean="0"/>
              <a:t>Teve uma rápida adoção pela comunidade científica</a:t>
            </a:r>
          </a:p>
          <a:p>
            <a:pPr lvl="1"/>
            <a:r>
              <a:rPr lang="pt-BR" sz="2200" dirty="0" smtClean="0"/>
              <a:t>Engenharias</a:t>
            </a:r>
          </a:p>
          <a:p>
            <a:pPr lvl="1"/>
            <a:r>
              <a:rPr lang="pt-BR" sz="2200" dirty="0" smtClean="0"/>
              <a:t>Biologia</a:t>
            </a:r>
          </a:p>
          <a:p>
            <a:pPr lvl="1"/>
            <a:r>
              <a:rPr lang="pt-BR" sz="2200" dirty="0" smtClean="0"/>
              <a:t>Química</a:t>
            </a:r>
          </a:p>
          <a:p>
            <a:pPr lvl="1"/>
            <a:r>
              <a:rPr lang="pt-BR" sz="2200" dirty="0" smtClean="0"/>
              <a:t>Física</a:t>
            </a:r>
          </a:p>
          <a:p>
            <a:pPr lvl="1"/>
            <a:r>
              <a:rPr lang="pt-BR" sz="2200" dirty="0" smtClean="0"/>
              <a:t>Etc.</a:t>
            </a:r>
            <a:endParaRPr lang="pt-BR" sz="2200" dirty="0"/>
          </a:p>
        </p:txBody>
      </p:sp>
      <p:pic>
        <p:nvPicPr>
          <p:cNvPr id="4102" name="Picture 6" descr="Image result for mad scientist rick"/>
          <p:cNvPicPr>
            <a:picLocks noChangeAspect="1" noChangeArrowheads="1"/>
          </p:cNvPicPr>
          <p:nvPr/>
        </p:nvPicPr>
        <p:blipFill>
          <a:blip r:embed="rId2" cstate="hqprint">
            <a:extLst>
              <a:ext uri="{28A0092B-C50C-407E-A947-70E740481C1C}">
                <a14:useLocalDpi xmlns:a14="http://schemas.microsoft.com/office/drawing/2010/main" val="0"/>
              </a:ext>
            </a:extLst>
          </a:blip>
          <a:srcRect/>
          <a:stretch>
            <a:fillRect/>
          </a:stretch>
        </p:blipFill>
        <p:spPr bwMode="auto">
          <a:xfrm>
            <a:off x="7765415" y="3063272"/>
            <a:ext cx="2928366" cy="34777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0195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Jupyter</a:t>
            </a:r>
            <a:endParaRPr lang="pt-BR" dirty="0"/>
          </a:p>
        </p:txBody>
      </p:sp>
      <p:pic>
        <p:nvPicPr>
          <p:cNvPr id="6146" name="Picture 2" descr="Image result for jupyter logo"/>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9309735" y="2097088"/>
            <a:ext cx="2628900" cy="3047333"/>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2"/>
          <p:cNvSpPr>
            <a:spLocks noGrp="1"/>
          </p:cNvSpPr>
          <p:nvPr>
            <p:ph idx="1"/>
          </p:nvPr>
        </p:nvSpPr>
        <p:spPr>
          <a:xfrm>
            <a:off x="1141413" y="2249487"/>
            <a:ext cx="8063548" cy="3541714"/>
          </a:xfrm>
        </p:spPr>
        <p:txBody>
          <a:bodyPr>
            <a:normAutofit lnSpcReduction="10000"/>
          </a:bodyPr>
          <a:lstStyle/>
          <a:p>
            <a:r>
              <a:rPr lang="pt-BR" dirty="0" smtClean="0"/>
              <a:t>Usaremos </a:t>
            </a:r>
            <a:r>
              <a:rPr lang="pt-BR" dirty="0" err="1" smtClean="0"/>
              <a:t>Jupyter</a:t>
            </a:r>
            <a:r>
              <a:rPr lang="pt-BR" dirty="0" smtClean="0"/>
              <a:t> para execução de exemplos e exercícios.</a:t>
            </a:r>
          </a:p>
          <a:p>
            <a:r>
              <a:rPr lang="pt-BR" b="1" dirty="0" err="1" smtClean="0"/>
              <a:t>Jupyter</a:t>
            </a:r>
            <a:r>
              <a:rPr lang="pt-BR" dirty="0" smtClean="0"/>
              <a:t>: aplicação web que permite criar e compartilhar documentos contendo código, equações, visualizações e texto explicativo.</a:t>
            </a:r>
          </a:p>
          <a:p>
            <a:r>
              <a:rPr lang="pt-BR" dirty="0" smtClean="0"/>
              <a:t> Suporta execução em dezenas de linguagens de programação: Python, C++, C#, PHP, Julia, R, etc.</a:t>
            </a:r>
          </a:p>
          <a:p>
            <a:r>
              <a:rPr lang="pt-BR" dirty="0" smtClean="0">
                <a:hlinkClick r:id="rId4"/>
              </a:rPr>
              <a:t>https://jupyter.org/</a:t>
            </a:r>
            <a:endParaRPr lang="pt-BR" dirty="0"/>
          </a:p>
        </p:txBody>
      </p:sp>
    </p:spTree>
    <p:extLst>
      <p:ext uri="{BB962C8B-B14F-4D97-AF65-F5344CB8AC3E}">
        <p14:creationId xmlns:p14="http://schemas.microsoft.com/office/powerpoint/2010/main" val="201008354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6" name="Google Shape;356;p17"/>
          <p:cNvSpPr txBox="1">
            <a:spLocks noGrp="1"/>
          </p:cNvSpPr>
          <p:nvPr>
            <p:ph type="body" idx="1"/>
          </p:nvPr>
        </p:nvSpPr>
        <p:spPr>
          <a:xfrm>
            <a:off x="1141413" y="1706881"/>
            <a:ext cx="9790748" cy="5059679"/>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rgbClr val="000000"/>
              </a:buClr>
              <a:buSzPts val="1875"/>
              <a:buNone/>
            </a:pPr>
            <a:r>
              <a:rPr lang="en-US" sz="1500" dirty="0">
                <a:solidFill>
                  <a:srgbClr val="000000"/>
                </a:solidFill>
                <a:latin typeface="Arial"/>
                <a:ea typeface="Arial"/>
                <a:cs typeface="Arial"/>
                <a:sym typeface="Arial"/>
              </a:rPr>
              <a:t>import </a:t>
            </a:r>
            <a:r>
              <a:rPr lang="en-US" sz="1500" dirty="0" err="1">
                <a:solidFill>
                  <a:srgbClr val="000000"/>
                </a:solidFill>
                <a:latin typeface="Arial"/>
                <a:ea typeface="Arial"/>
                <a:cs typeface="Arial"/>
                <a:sym typeface="Arial"/>
              </a:rPr>
              <a:t>numpy</a:t>
            </a:r>
            <a:r>
              <a:rPr lang="en-US" sz="1500" dirty="0">
                <a:solidFill>
                  <a:srgbClr val="000000"/>
                </a:solidFill>
                <a:latin typeface="Arial"/>
                <a:ea typeface="Arial"/>
                <a:cs typeface="Arial"/>
                <a:sym typeface="Arial"/>
              </a:rPr>
              <a:t> as np</a:t>
            </a:r>
            <a:endParaRPr dirty="0"/>
          </a:p>
          <a:p>
            <a:pPr marL="0" lvl="0" indent="0" algn="l" rtl="0">
              <a:lnSpc>
                <a:spcPct val="120000"/>
              </a:lnSpc>
              <a:spcBef>
                <a:spcPts val="0"/>
              </a:spcBef>
              <a:spcAft>
                <a:spcPts val="0"/>
              </a:spcAft>
              <a:buClr>
                <a:srgbClr val="000000"/>
              </a:buClr>
              <a:buSzPts val="1875"/>
              <a:buNone/>
            </a:pPr>
            <a:r>
              <a:rPr lang="en-US" sz="1500" dirty="0">
                <a:solidFill>
                  <a:srgbClr val="000000"/>
                </a:solidFill>
                <a:latin typeface="Arial"/>
                <a:ea typeface="Arial"/>
                <a:cs typeface="Arial"/>
                <a:sym typeface="Arial"/>
              </a:rPr>
              <a:t>import </a:t>
            </a:r>
            <a:r>
              <a:rPr lang="en-US" sz="1500" dirty="0" err="1">
                <a:solidFill>
                  <a:srgbClr val="000000"/>
                </a:solidFill>
                <a:latin typeface="Arial"/>
                <a:ea typeface="Arial"/>
                <a:cs typeface="Arial"/>
                <a:sym typeface="Arial"/>
              </a:rPr>
              <a:t>matplotlib.pyplot</a:t>
            </a:r>
            <a:r>
              <a:rPr lang="en-US" sz="1500" dirty="0">
                <a:solidFill>
                  <a:srgbClr val="000000"/>
                </a:solidFill>
                <a:latin typeface="Arial"/>
                <a:ea typeface="Arial"/>
                <a:cs typeface="Arial"/>
                <a:sym typeface="Arial"/>
              </a:rPr>
              <a:t> as </a:t>
            </a:r>
            <a:r>
              <a:rPr lang="en-US" sz="1500" dirty="0" err="1">
                <a:solidFill>
                  <a:srgbClr val="000000"/>
                </a:solidFill>
                <a:latin typeface="Arial"/>
                <a:ea typeface="Arial"/>
                <a:cs typeface="Arial"/>
                <a:sym typeface="Arial"/>
              </a:rPr>
              <a:t>plt</a:t>
            </a:r>
            <a:endParaRPr dirty="0"/>
          </a:p>
          <a:p>
            <a:pPr marL="0" lvl="0" indent="0" algn="l" rtl="0">
              <a:lnSpc>
                <a:spcPct val="120000"/>
              </a:lnSpc>
              <a:spcBef>
                <a:spcPts val="0"/>
              </a:spcBef>
              <a:spcAft>
                <a:spcPts val="0"/>
              </a:spcAft>
              <a:buClr>
                <a:schemeClr val="lt1"/>
              </a:buClr>
              <a:buSzPts val="1875"/>
              <a:buNone/>
            </a:pPr>
            <a:endParaRPr sz="1500" dirty="0">
              <a:solidFill>
                <a:srgbClr val="000000"/>
              </a:solidFill>
              <a:latin typeface="Arial"/>
              <a:ea typeface="Arial"/>
              <a:cs typeface="Arial"/>
              <a:sym typeface="Arial"/>
            </a:endParaRPr>
          </a:p>
          <a:p>
            <a:pPr marL="0" lvl="0" indent="0" algn="l" rtl="0">
              <a:lnSpc>
                <a:spcPct val="120000"/>
              </a:lnSpc>
              <a:spcBef>
                <a:spcPts val="0"/>
              </a:spcBef>
              <a:spcAft>
                <a:spcPts val="0"/>
              </a:spcAft>
              <a:buClr>
                <a:srgbClr val="000000"/>
              </a:buClr>
              <a:buSzPts val="1875"/>
              <a:buNone/>
            </a:pPr>
            <a:r>
              <a:rPr lang="en-US" sz="1500" dirty="0">
                <a:solidFill>
                  <a:srgbClr val="000000"/>
                </a:solidFill>
                <a:latin typeface="Arial"/>
                <a:ea typeface="Arial"/>
                <a:cs typeface="Arial"/>
                <a:sym typeface="Arial"/>
              </a:rPr>
              <a:t>%</a:t>
            </a:r>
            <a:r>
              <a:rPr lang="en-US" sz="1500" dirty="0" err="1">
                <a:solidFill>
                  <a:srgbClr val="000000"/>
                </a:solidFill>
                <a:latin typeface="Arial"/>
                <a:ea typeface="Arial"/>
                <a:cs typeface="Arial"/>
                <a:sym typeface="Arial"/>
              </a:rPr>
              <a:t>matplotlib</a:t>
            </a:r>
            <a:r>
              <a:rPr lang="en-US" sz="1500" dirty="0">
                <a:solidFill>
                  <a:srgbClr val="000000"/>
                </a:solidFill>
                <a:latin typeface="Arial"/>
                <a:ea typeface="Arial"/>
                <a:cs typeface="Arial"/>
                <a:sym typeface="Arial"/>
              </a:rPr>
              <a:t> inline</a:t>
            </a:r>
            <a:endParaRPr sz="1500" dirty="0">
              <a:solidFill>
                <a:srgbClr val="000000"/>
              </a:solidFill>
              <a:latin typeface="Arial"/>
              <a:ea typeface="Arial"/>
              <a:cs typeface="Arial"/>
              <a:sym typeface="Arial"/>
            </a:endParaRPr>
          </a:p>
          <a:p>
            <a:pPr marL="0" lvl="0" indent="0" algn="l" rtl="0">
              <a:lnSpc>
                <a:spcPct val="120000"/>
              </a:lnSpc>
              <a:spcBef>
                <a:spcPts val="0"/>
              </a:spcBef>
              <a:spcAft>
                <a:spcPts val="0"/>
              </a:spcAft>
              <a:buClr>
                <a:schemeClr val="lt1"/>
              </a:buClr>
              <a:buSzPts val="1875"/>
              <a:buNone/>
            </a:pPr>
            <a:endParaRPr sz="1500" dirty="0">
              <a:solidFill>
                <a:srgbClr val="000000"/>
              </a:solidFill>
              <a:latin typeface="Arial"/>
              <a:ea typeface="Arial"/>
              <a:cs typeface="Arial"/>
              <a:sym typeface="Arial"/>
            </a:endParaRPr>
          </a:p>
          <a:p>
            <a:pPr marL="0" lvl="0" indent="0" algn="l" rtl="0">
              <a:lnSpc>
                <a:spcPct val="120000"/>
              </a:lnSpc>
              <a:spcBef>
                <a:spcPts val="0"/>
              </a:spcBef>
              <a:spcAft>
                <a:spcPts val="0"/>
              </a:spcAft>
              <a:buClr>
                <a:srgbClr val="000000"/>
              </a:buClr>
              <a:buSzPts val="1875"/>
              <a:buNone/>
            </a:pPr>
            <a:r>
              <a:rPr lang="en-US" sz="1500" dirty="0">
                <a:solidFill>
                  <a:srgbClr val="000000"/>
                </a:solidFill>
                <a:latin typeface="Arial"/>
                <a:ea typeface="Arial"/>
                <a:cs typeface="Arial"/>
                <a:sym typeface="Arial"/>
              </a:rPr>
              <a:t>data = </a:t>
            </a:r>
            <a:r>
              <a:rPr lang="en-US" sz="1500" dirty="0" err="1">
                <a:solidFill>
                  <a:srgbClr val="000000"/>
                </a:solidFill>
                <a:latin typeface="Arial"/>
                <a:ea typeface="Arial"/>
                <a:cs typeface="Arial"/>
                <a:sym typeface="Arial"/>
              </a:rPr>
              <a:t>np.random.randn</a:t>
            </a:r>
            <a:r>
              <a:rPr lang="en-US" sz="1500" dirty="0">
                <a:solidFill>
                  <a:srgbClr val="000000"/>
                </a:solidFill>
                <a:latin typeface="Arial"/>
                <a:ea typeface="Arial"/>
                <a:cs typeface="Arial"/>
                <a:sym typeface="Arial"/>
              </a:rPr>
              <a:t>(1000000)</a:t>
            </a:r>
            <a:endParaRPr dirty="0"/>
          </a:p>
          <a:p>
            <a:pPr marL="0" lvl="0" indent="0" algn="l" rtl="0">
              <a:lnSpc>
                <a:spcPct val="120000"/>
              </a:lnSpc>
              <a:spcBef>
                <a:spcPts val="0"/>
              </a:spcBef>
              <a:spcAft>
                <a:spcPts val="0"/>
              </a:spcAft>
              <a:buClr>
                <a:schemeClr val="lt1"/>
              </a:buClr>
              <a:buSzPts val="1875"/>
              <a:buNone/>
            </a:pPr>
            <a:endParaRPr sz="1500" dirty="0">
              <a:solidFill>
                <a:srgbClr val="000000"/>
              </a:solidFill>
              <a:latin typeface="Arial"/>
              <a:ea typeface="Arial"/>
              <a:cs typeface="Arial"/>
              <a:sym typeface="Arial"/>
            </a:endParaRPr>
          </a:p>
          <a:p>
            <a:pPr marL="0" lvl="0" indent="0" algn="l" rtl="0">
              <a:lnSpc>
                <a:spcPct val="120000"/>
              </a:lnSpc>
              <a:spcBef>
                <a:spcPts val="0"/>
              </a:spcBef>
              <a:spcAft>
                <a:spcPts val="0"/>
              </a:spcAft>
              <a:buClr>
                <a:srgbClr val="008000"/>
              </a:buClr>
              <a:buSzPts val="1875"/>
              <a:buNone/>
            </a:pPr>
            <a:r>
              <a:rPr lang="en-US" sz="1500" dirty="0">
                <a:solidFill>
                  <a:srgbClr val="008000"/>
                </a:solidFill>
                <a:latin typeface="Arial"/>
                <a:ea typeface="Arial"/>
                <a:cs typeface="Arial"/>
                <a:sym typeface="Arial"/>
              </a:rPr>
              <a:t># </a:t>
            </a:r>
            <a:r>
              <a:rPr lang="en-US" sz="1500" dirty="0" err="1">
                <a:solidFill>
                  <a:srgbClr val="008000"/>
                </a:solidFill>
                <a:latin typeface="Arial"/>
                <a:ea typeface="Arial"/>
                <a:cs typeface="Arial"/>
                <a:sym typeface="Arial"/>
              </a:rPr>
              <a:t>histograma</a:t>
            </a:r>
            <a:r>
              <a:rPr lang="en-US" sz="1500" dirty="0">
                <a:solidFill>
                  <a:srgbClr val="008000"/>
                </a:solidFill>
                <a:latin typeface="Arial"/>
                <a:ea typeface="Arial"/>
                <a:cs typeface="Arial"/>
                <a:sym typeface="Arial"/>
              </a:rPr>
              <a:t> (pdf)</a:t>
            </a:r>
            <a:endParaRPr dirty="0"/>
          </a:p>
          <a:p>
            <a:pPr marL="0" lvl="0" indent="0" algn="l" rtl="0">
              <a:lnSpc>
                <a:spcPct val="120000"/>
              </a:lnSpc>
              <a:spcBef>
                <a:spcPts val="0"/>
              </a:spcBef>
              <a:spcAft>
                <a:spcPts val="0"/>
              </a:spcAft>
              <a:buClr>
                <a:srgbClr val="000000"/>
              </a:buClr>
              <a:buSzPts val="1875"/>
              <a:buNone/>
            </a:pPr>
            <a:r>
              <a:rPr lang="en-US" sz="1500" dirty="0" err="1">
                <a:solidFill>
                  <a:srgbClr val="000000"/>
                </a:solidFill>
                <a:latin typeface="Arial"/>
                <a:ea typeface="Arial"/>
                <a:cs typeface="Arial"/>
                <a:sym typeface="Arial"/>
              </a:rPr>
              <a:t>plt.subplot</a:t>
            </a:r>
            <a:r>
              <a:rPr lang="en-US" sz="1500" dirty="0">
                <a:solidFill>
                  <a:srgbClr val="000000"/>
                </a:solidFill>
                <a:latin typeface="Arial"/>
                <a:ea typeface="Arial"/>
                <a:cs typeface="Arial"/>
                <a:sym typeface="Arial"/>
              </a:rPr>
              <a:t>(1, 2, 1)</a:t>
            </a:r>
            <a:endParaRPr dirty="0"/>
          </a:p>
          <a:p>
            <a:pPr marL="0" lvl="0" indent="0" algn="l" rtl="0">
              <a:lnSpc>
                <a:spcPct val="120000"/>
              </a:lnSpc>
              <a:spcBef>
                <a:spcPts val="0"/>
              </a:spcBef>
              <a:spcAft>
                <a:spcPts val="0"/>
              </a:spcAft>
              <a:buClr>
                <a:srgbClr val="000000"/>
              </a:buClr>
              <a:buSzPts val="1875"/>
              <a:buNone/>
            </a:pPr>
            <a:r>
              <a:rPr lang="en-US" sz="1500" dirty="0" err="1">
                <a:solidFill>
                  <a:srgbClr val="000000"/>
                </a:solidFill>
                <a:latin typeface="Arial"/>
                <a:ea typeface="Arial"/>
                <a:cs typeface="Arial"/>
                <a:sym typeface="Arial"/>
              </a:rPr>
              <a:t>plt.title</a:t>
            </a:r>
            <a:r>
              <a:rPr lang="en-US" sz="1500" dirty="0">
                <a:solidFill>
                  <a:srgbClr val="000000"/>
                </a:solidFill>
                <a:latin typeface="Arial"/>
                <a:ea typeface="Arial"/>
                <a:cs typeface="Arial"/>
                <a:sym typeface="Arial"/>
              </a:rPr>
              <a:t>(‘PDF')</a:t>
            </a:r>
            <a:endParaRPr dirty="0"/>
          </a:p>
          <a:p>
            <a:pPr marL="0" lvl="0" indent="0" algn="l" rtl="0">
              <a:lnSpc>
                <a:spcPct val="120000"/>
              </a:lnSpc>
              <a:spcBef>
                <a:spcPts val="0"/>
              </a:spcBef>
              <a:spcAft>
                <a:spcPts val="0"/>
              </a:spcAft>
              <a:buClr>
                <a:srgbClr val="000000"/>
              </a:buClr>
              <a:buSzPts val="1875"/>
              <a:buNone/>
            </a:pPr>
            <a:r>
              <a:rPr lang="en-US" sz="1500" dirty="0" err="1">
                <a:solidFill>
                  <a:srgbClr val="000000"/>
                </a:solidFill>
                <a:latin typeface="Arial"/>
                <a:ea typeface="Arial"/>
                <a:cs typeface="Arial"/>
                <a:sym typeface="Arial"/>
              </a:rPr>
              <a:t>plt.hist</a:t>
            </a:r>
            <a:r>
              <a:rPr lang="en-US" sz="1500" dirty="0">
                <a:solidFill>
                  <a:srgbClr val="000000"/>
                </a:solidFill>
                <a:latin typeface="Arial"/>
                <a:ea typeface="Arial"/>
                <a:cs typeface="Arial"/>
                <a:sym typeface="Arial"/>
              </a:rPr>
              <a:t>(data , bins=100, normed=True , color='b')</a:t>
            </a:r>
            <a:endParaRPr dirty="0"/>
          </a:p>
          <a:p>
            <a:pPr marL="0" lvl="0" indent="0" algn="l" rtl="0">
              <a:lnSpc>
                <a:spcPct val="120000"/>
              </a:lnSpc>
              <a:spcBef>
                <a:spcPts val="0"/>
              </a:spcBef>
              <a:spcAft>
                <a:spcPts val="0"/>
              </a:spcAft>
              <a:buClr>
                <a:schemeClr val="lt1"/>
              </a:buClr>
              <a:buSzPts val="1875"/>
              <a:buNone/>
            </a:pPr>
            <a:endParaRPr sz="1500" dirty="0">
              <a:solidFill>
                <a:srgbClr val="000000"/>
              </a:solidFill>
              <a:latin typeface="Arial"/>
              <a:ea typeface="Arial"/>
              <a:cs typeface="Arial"/>
              <a:sym typeface="Arial"/>
            </a:endParaRPr>
          </a:p>
          <a:p>
            <a:pPr marL="0" lvl="0" indent="0" algn="l" rtl="0">
              <a:lnSpc>
                <a:spcPct val="120000"/>
              </a:lnSpc>
              <a:spcBef>
                <a:spcPts val="0"/>
              </a:spcBef>
              <a:spcAft>
                <a:spcPts val="0"/>
              </a:spcAft>
              <a:buClr>
                <a:srgbClr val="008000"/>
              </a:buClr>
              <a:buSzPts val="1875"/>
              <a:buNone/>
            </a:pPr>
            <a:r>
              <a:rPr lang="en-US" sz="1500" dirty="0">
                <a:solidFill>
                  <a:srgbClr val="008000"/>
                </a:solidFill>
                <a:latin typeface="Arial"/>
                <a:ea typeface="Arial"/>
                <a:cs typeface="Arial"/>
                <a:sym typeface="Arial"/>
              </a:rPr>
              <a:t># CDF </a:t>
            </a:r>
            <a:r>
              <a:rPr lang="en-US" sz="1500" dirty="0" err="1">
                <a:solidFill>
                  <a:srgbClr val="008000"/>
                </a:solidFill>
                <a:latin typeface="Arial"/>
                <a:ea typeface="Arial"/>
                <a:cs typeface="Arial"/>
                <a:sym typeface="Arial"/>
              </a:rPr>
              <a:t>empirica</a:t>
            </a:r>
            <a:endParaRPr dirty="0"/>
          </a:p>
          <a:p>
            <a:pPr marL="0" lvl="0" indent="0" algn="l" rtl="0">
              <a:lnSpc>
                <a:spcPct val="120000"/>
              </a:lnSpc>
              <a:spcBef>
                <a:spcPts val="0"/>
              </a:spcBef>
              <a:spcAft>
                <a:spcPts val="0"/>
              </a:spcAft>
              <a:buClr>
                <a:srgbClr val="000000"/>
              </a:buClr>
              <a:buSzPts val="1875"/>
              <a:buNone/>
            </a:pPr>
            <a:r>
              <a:rPr lang="en-US" sz="1500" dirty="0" err="1">
                <a:solidFill>
                  <a:srgbClr val="000000"/>
                </a:solidFill>
                <a:latin typeface="Arial"/>
                <a:ea typeface="Arial"/>
                <a:cs typeface="Arial"/>
                <a:sym typeface="Arial"/>
              </a:rPr>
              <a:t>plt.subplot</a:t>
            </a:r>
            <a:r>
              <a:rPr lang="en-US" sz="1500" dirty="0">
                <a:solidFill>
                  <a:srgbClr val="000000"/>
                </a:solidFill>
                <a:latin typeface="Arial"/>
                <a:ea typeface="Arial"/>
                <a:cs typeface="Arial"/>
                <a:sym typeface="Arial"/>
              </a:rPr>
              <a:t>(1, 2, 2)</a:t>
            </a:r>
            <a:endParaRPr dirty="0"/>
          </a:p>
          <a:p>
            <a:pPr marL="0" lvl="0" indent="0" algn="l" rtl="0">
              <a:lnSpc>
                <a:spcPct val="120000"/>
              </a:lnSpc>
              <a:spcBef>
                <a:spcPts val="0"/>
              </a:spcBef>
              <a:spcAft>
                <a:spcPts val="0"/>
              </a:spcAft>
              <a:buClr>
                <a:srgbClr val="000000"/>
              </a:buClr>
              <a:buSzPts val="1875"/>
              <a:buNone/>
            </a:pPr>
            <a:r>
              <a:rPr lang="en-US" sz="1500" dirty="0" err="1">
                <a:solidFill>
                  <a:srgbClr val="000000"/>
                </a:solidFill>
                <a:latin typeface="Arial"/>
                <a:ea typeface="Arial"/>
                <a:cs typeface="Arial"/>
                <a:sym typeface="Arial"/>
              </a:rPr>
              <a:t>plt.title</a:t>
            </a:r>
            <a:r>
              <a:rPr lang="en-US" sz="1500" dirty="0">
                <a:solidFill>
                  <a:srgbClr val="000000"/>
                </a:solidFill>
                <a:latin typeface="Arial"/>
                <a:ea typeface="Arial"/>
                <a:cs typeface="Arial"/>
                <a:sym typeface="Arial"/>
              </a:rPr>
              <a:t>('CDF')</a:t>
            </a:r>
            <a:endParaRPr dirty="0"/>
          </a:p>
          <a:p>
            <a:pPr marL="0" lvl="0" indent="0" algn="l" rtl="0">
              <a:lnSpc>
                <a:spcPct val="120000"/>
              </a:lnSpc>
              <a:spcBef>
                <a:spcPts val="0"/>
              </a:spcBef>
              <a:spcAft>
                <a:spcPts val="0"/>
              </a:spcAft>
              <a:buClr>
                <a:srgbClr val="000000"/>
              </a:buClr>
              <a:buSzPts val="1875"/>
              <a:buNone/>
            </a:pPr>
            <a:r>
              <a:rPr lang="en-US" sz="1500" dirty="0" err="1">
                <a:solidFill>
                  <a:srgbClr val="000000"/>
                </a:solidFill>
                <a:latin typeface="Arial"/>
                <a:ea typeface="Arial"/>
                <a:cs typeface="Arial"/>
                <a:sym typeface="Arial"/>
              </a:rPr>
              <a:t>plt.hist</a:t>
            </a:r>
            <a:r>
              <a:rPr lang="en-US" sz="1500" dirty="0">
                <a:solidFill>
                  <a:srgbClr val="000000"/>
                </a:solidFill>
                <a:latin typeface="Arial"/>
                <a:ea typeface="Arial"/>
                <a:cs typeface="Arial"/>
                <a:sym typeface="Arial"/>
              </a:rPr>
              <a:t>(data , bins=100, normed=True , color='g', cumulative=True)</a:t>
            </a:r>
            <a:endParaRPr dirty="0"/>
          </a:p>
          <a:p>
            <a:pPr marL="0" lvl="0" indent="0" algn="l" rtl="0">
              <a:lnSpc>
                <a:spcPct val="120000"/>
              </a:lnSpc>
              <a:spcBef>
                <a:spcPts val="0"/>
              </a:spcBef>
              <a:spcAft>
                <a:spcPts val="0"/>
              </a:spcAft>
              <a:buClr>
                <a:schemeClr val="lt1"/>
              </a:buClr>
              <a:buSzPts val="1875"/>
              <a:buNone/>
            </a:pPr>
            <a:endParaRPr sz="1500" dirty="0">
              <a:solidFill>
                <a:srgbClr val="000000"/>
              </a:solidFill>
              <a:latin typeface="Arial"/>
              <a:ea typeface="Arial"/>
              <a:cs typeface="Arial"/>
              <a:sym typeface="Arial"/>
            </a:endParaRPr>
          </a:p>
          <a:p>
            <a:pPr marL="0" lvl="0" indent="0" algn="l" rtl="0">
              <a:lnSpc>
                <a:spcPct val="120000"/>
              </a:lnSpc>
              <a:spcBef>
                <a:spcPts val="0"/>
              </a:spcBef>
              <a:spcAft>
                <a:spcPts val="0"/>
              </a:spcAft>
              <a:buClr>
                <a:srgbClr val="000000"/>
              </a:buClr>
              <a:buSzPts val="1875"/>
              <a:buNone/>
            </a:pPr>
            <a:r>
              <a:rPr lang="en-US" sz="1500" dirty="0" err="1">
                <a:solidFill>
                  <a:srgbClr val="000000"/>
                </a:solidFill>
                <a:latin typeface="Arial"/>
                <a:ea typeface="Arial"/>
                <a:cs typeface="Arial"/>
                <a:sym typeface="Arial"/>
              </a:rPr>
              <a:t>plt.savefig</a:t>
            </a:r>
            <a:r>
              <a:rPr lang="en-US" sz="1500" dirty="0">
                <a:solidFill>
                  <a:srgbClr val="000000"/>
                </a:solidFill>
                <a:latin typeface="Arial"/>
                <a:ea typeface="Arial"/>
                <a:cs typeface="Arial"/>
                <a:sym typeface="Arial"/>
              </a:rPr>
              <a:t>('histogram.png') </a:t>
            </a:r>
            <a:r>
              <a:rPr lang="en-US" sz="1500" dirty="0">
                <a:solidFill>
                  <a:srgbClr val="008000"/>
                </a:solidFill>
                <a:latin typeface="Arial"/>
                <a:ea typeface="Arial"/>
                <a:cs typeface="Arial"/>
                <a:sym typeface="Arial"/>
              </a:rPr>
              <a:t># </a:t>
            </a:r>
            <a:r>
              <a:rPr lang="en-US" sz="1500" dirty="0" err="1">
                <a:solidFill>
                  <a:srgbClr val="008000"/>
                </a:solidFill>
                <a:latin typeface="Arial"/>
                <a:ea typeface="Arial"/>
                <a:cs typeface="Arial"/>
                <a:sym typeface="Arial"/>
              </a:rPr>
              <a:t>salva</a:t>
            </a:r>
            <a:r>
              <a:rPr lang="en-US" sz="1500" dirty="0">
                <a:solidFill>
                  <a:srgbClr val="008000"/>
                </a:solidFill>
                <a:latin typeface="Arial"/>
                <a:ea typeface="Arial"/>
                <a:cs typeface="Arial"/>
                <a:sym typeface="Arial"/>
              </a:rPr>
              <a:t> </a:t>
            </a:r>
            <a:r>
              <a:rPr lang="en-US" sz="1500" dirty="0" err="1">
                <a:solidFill>
                  <a:srgbClr val="008000"/>
                </a:solidFill>
                <a:latin typeface="Arial"/>
                <a:ea typeface="Arial"/>
                <a:cs typeface="Arial"/>
                <a:sym typeface="Arial"/>
              </a:rPr>
              <a:t>figura</a:t>
            </a:r>
            <a:r>
              <a:rPr lang="en-US" sz="1500" dirty="0">
                <a:solidFill>
                  <a:srgbClr val="008000"/>
                </a:solidFill>
                <a:latin typeface="Arial"/>
                <a:ea typeface="Arial"/>
                <a:cs typeface="Arial"/>
                <a:sym typeface="Arial"/>
              </a:rPr>
              <a:t> </a:t>
            </a:r>
            <a:r>
              <a:rPr lang="en-US" sz="1500" dirty="0" err="1">
                <a:solidFill>
                  <a:srgbClr val="008000"/>
                </a:solidFill>
                <a:latin typeface="Arial"/>
                <a:ea typeface="Arial"/>
                <a:cs typeface="Arial"/>
                <a:sym typeface="Arial"/>
              </a:rPr>
              <a:t>em</a:t>
            </a:r>
            <a:r>
              <a:rPr lang="en-US" sz="1500" dirty="0">
                <a:solidFill>
                  <a:srgbClr val="008000"/>
                </a:solidFill>
                <a:latin typeface="Arial"/>
                <a:ea typeface="Arial"/>
                <a:cs typeface="Arial"/>
                <a:sym typeface="Arial"/>
              </a:rPr>
              <a:t> </a:t>
            </a:r>
            <a:r>
              <a:rPr lang="en-US" sz="1500" dirty="0" err="1">
                <a:solidFill>
                  <a:srgbClr val="008000"/>
                </a:solidFill>
                <a:latin typeface="Arial"/>
                <a:ea typeface="Arial"/>
                <a:cs typeface="Arial"/>
                <a:sym typeface="Arial"/>
              </a:rPr>
              <a:t>arquivo</a:t>
            </a:r>
            <a:endParaRPr sz="1500" dirty="0">
              <a:solidFill>
                <a:srgbClr val="000000"/>
              </a:solidFill>
              <a:latin typeface="Arial"/>
              <a:ea typeface="Arial"/>
              <a:cs typeface="Arial"/>
              <a:sym typeface="Arial"/>
            </a:endParaRPr>
          </a:p>
        </p:txBody>
      </p:sp>
      <p:pic>
        <p:nvPicPr>
          <p:cNvPr id="357" name="Google Shape;357;p17"/>
          <p:cNvPicPr preferRelativeResize="0"/>
          <p:nvPr/>
        </p:nvPicPr>
        <p:blipFill rotWithShape="1">
          <a:blip r:embed="rId3">
            <a:alphaModFix/>
          </a:blip>
          <a:srcRect/>
          <a:stretch/>
        </p:blipFill>
        <p:spPr>
          <a:xfrm>
            <a:off x="6094412" y="1935480"/>
            <a:ext cx="5262881" cy="3508586"/>
          </a:xfrm>
          <a:prstGeom prst="rect">
            <a:avLst/>
          </a:prstGeom>
          <a:noFill/>
          <a:ln>
            <a:noFill/>
          </a:ln>
        </p:spPr>
      </p:pic>
      <p:sp>
        <p:nvSpPr>
          <p:cNvPr id="5" name="Title 1"/>
          <p:cNvSpPr txBox="1">
            <a:spLocks/>
          </p:cNvSpPr>
          <p:nvPr/>
        </p:nvSpPr>
        <p:spPr>
          <a:xfrm>
            <a:off x="838200" y="365125"/>
            <a:ext cx="10846434"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BR" dirty="0" smtClean="0"/>
              <a:t>Histogramas</a:t>
            </a:r>
            <a:endParaRPr lang="nl-BE" dirty="0"/>
          </a:p>
        </p:txBody>
      </p:sp>
    </p:spTree>
    <p:extLst>
      <p:ext uri="{BB962C8B-B14F-4D97-AF65-F5344CB8AC3E}">
        <p14:creationId xmlns:p14="http://schemas.microsoft.com/office/powerpoint/2010/main" val="181909135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sp>
        <p:nvSpPr>
          <p:cNvPr id="371" name="Google Shape;371;g70582b999c_0_0"/>
          <p:cNvSpPr txBox="1">
            <a:spLocks noGrp="1"/>
          </p:cNvSpPr>
          <p:nvPr>
            <p:ph type="body" idx="1"/>
          </p:nvPr>
        </p:nvSpPr>
        <p:spPr>
          <a:xfrm>
            <a:off x="1141425" y="1921425"/>
            <a:ext cx="9790800" cy="48453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875"/>
              <a:buNone/>
            </a:pPr>
            <a:r>
              <a:rPr lang="en-US" sz="1500" dirty="0">
                <a:solidFill>
                  <a:schemeClr val="dk1"/>
                </a:solidFill>
                <a:latin typeface="Arial"/>
                <a:ea typeface="Arial"/>
                <a:cs typeface="Arial"/>
                <a:sym typeface="Arial"/>
              </a:rPr>
              <a:t>import </a:t>
            </a:r>
            <a:r>
              <a:rPr lang="en-US" sz="1500" dirty="0" err="1">
                <a:solidFill>
                  <a:schemeClr val="dk1"/>
                </a:solidFill>
                <a:latin typeface="Arial"/>
                <a:ea typeface="Arial"/>
                <a:cs typeface="Arial"/>
                <a:sym typeface="Arial"/>
              </a:rPr>
              <a:t>matplotlib.pyplot</a:t>
            </a:r>
            <a:r>
              <a:rPr lang="en-US" sz="1500" dirty="0">
                <a:solidFill>
                  <a:schemeClr val="dk1"/>
                </a:solidFill>
                <a:latin typeface="Arial"/>
                <a:ea typeface="Arial"/>
                <a:cs typeface="Arial"/>
                <a:sym typeface="Arial"/>
              </a:rPr>
              <a:t> as </a:t>
            </a:r>
            <a:r>
              <a:rPr lang="en-US" sz="1500" dirty="0" err="1">
                <a:solidFill>
                  <a:schemeClr val="dk1"/>
                </a:solidFill>
                <a:latin typeface="Arial"/>
                <a:ea typeface="Arial"/>
                <a:cs typeface="Arial"/>
                <a:sym typeface="Arial"/>
              </a:rPr>
              <a:t>plt</a:t>
            </a:r>
            <a:endParaRPr sz="1500" dirty="0">
              <a:solidFill>
                <a:schemeClr val="dk1"/>
              </a:solidFill>
              <a:latin typeface="Arial"/>
              <a:ea typeface="Arial"/>
              <a:cs typeface="Arial"/>
              <a:sym typeface="Arial"/>
            </a:endParaRPr>
          </a:p>
          <a:p>
            <a:pPr marL="0" lvl="0" indent="0" algn="l" rtl="0">
              <a:spcBef>
                <a:spcPts val="0"/>
              </a:spcBef>
              <a:spcAft>
                <a:spcPts val="0"/>
              </a:spcAft>
              <a:buClr>
                <a:schemeClr val="dk1"/>
              </a:buClr>
              <a:buSzPts val="1875"/>
              <a:buFont typeface="Arial"/>
              <a:buNone/>
            </a:pPr>
            <a:r>
              <a:rPr lang="en-US" sz="1500" dirty="0">
                <a:solidFill>
                  <a:srgbClr val="008000"/>
                </a:solidFill>
                <a:latin typeface="Arial"/>
                <a:ea typeface="Arial"/>
                <a:cs typeface="Arial"/>
                <a:sym typeface="Arial"/>
              </a:rPr>
              <a:t># </a:t>
            </a:r>
            <a:r>
              <a:rPr lang="en-US" sz="1500" dirty="0" err="1">
                <a:solidFill>
                  <a:srgbClr val="008000"/>
                </a:solidFill>
                <a:latin typeface="Arial"/>
                <a:ea typeface="Arial"/>
                <a:cs typeface="Arial"/>
                <a:sym typeface="Arial"/>
              </a:rPr>
              <a:t>facilita</a:t>
            </a:r>
            <a:r>
              <a:rPr lang="en-US" sz="1500" dirty="0">
                <a:solidFill>
                  <a:srgbClr val="008000"/>
                </a:solidFill>
                <a:latin typeface="Arial"/>
                <a:ea typeface="Arial"/>
                <a:cs typeface="Arial"/>
                <a:sym typeface="Arial"/>
              </a:rPr>
              <a:t> </a:t>
            </a:r>
            <a:r>
              <a:rPr lang="en-US" sz="1500" dirty="0" err="1">
                <a:solidFill>
                  <a:srgbClr val="008000"/>
                </a:solidFill>
                <a:latin typeface="Arial"/>
                <a:ea typeface="Arial"/>
                <a:cs typeface="Arial"/>
                <a:sym typeface="Arial"/>
              </a:rPr>
              <a:t>visualizacao</a:t>
            </a:r>
            <a:r>
              <a:rPr lang="en-US" sz="1500" dirty="0">
                <a:solidFill>
                  <a:srgbClr val="008000"/>
                </a:solidFill>
                <a:latin typeface="Arial"/>
                <a:ea typeface="Arial"/>
                <a:cs typeface="Arial"/>
                <a:sym typeface="Arial"/>
              </a:rPr>
              <a:t> de </a:t>
            </a:r>
            <a:r>
              <a:rPr lang="en-US" sz="1500" dirty="0" err="1">
                <a:solidFill>
                  <a:srgbClr val="008000"/>
                </a:solidFill>
                <a:latin typeface="Arial"/>
                <a:ea typeface="Arial"/>
                <a:cs typeface="Arial"/>
                <a:sym typeface="Arial"/>
              </a:rPr>
              <a:t>figuras</a:t>
            </a:r>
            <a:r>
              <a:rPr lang="en-US" sz="1500" dirty="0">
                <a:solidFill>
                  <a:srgbClr val="008000"/>
                </a:solidFill>
                <a:latin typeface="Arial"/>
                <a:ea typeface="Arial"/>
                <a:cs typeface="Arial"/>
                <a:sym typeface="Arial"/>
              </a:rPr>
              <a:t> 3D</a:t>
            </a:r>
            <a:endParaRPr sz="1500" dirty="0">
              <a:solidFill>
                <a:schemeClr val="dk1"/>
              </a:solidFill>
              <a:latin typeface="Arial"/>
              <a:ea typeface="Arial"/>
              <a:cs typeface="Arial"/>
              <a:sym typeface="Arial"/>
            </a:endParaRPr>
          </a:p>
          <a:p>
            <a:pPr marL="0" marR="0" lvl="0" indent="0" algn="l" rtl="0">
              <a:lnSpc>
                <a:spcPct val="120000"/>
              </a:lnSpc>
              <a:spcBef>
                <a:spcPts val="0"/>
              </a:spcBef>
              <a:spcAft>
                <a:spcPts val="0"/>
              </a:spcAft>
              <a:buClr>
                <a:srgbClr val="000000"/>
              </a:buClr>
              <a:buSzPts val="1875"/>
              <a:buNone/>
            </a:pPr>
            <a:r>
              <a:rPr lang="en-US" sz="1500" dirty="0">
                <a:solidFill>
                  <a:srgbClr val="000000"/>
                </a:solidFill>
                <a:latin typeface="Arial"/>
                <a:ea typeface="Arial"/>
                <a:cs typeface="Arial"/>
                <a:sym typeface="Arial"/>
              </a:rPr>
              <a:t>from mpl_toolkits.mplot3d import axes3d</a:t>
            </a:r>
            <a:r>
              <a:rPr lang="en-US" sz="1500" dirty="0">
                <a:solidFill>
                  <a:srgbClr val="008000"/>
                </a:solidFill>
                <a:latin typeface="Arial"/>
                <a:ea typeface="Arial"/>
                <a:cs typeface="Arial"/>
                <a:sym typeface="Arial"/>
              </a:rPr>
              <a:t> # </a:t>
            </a:r>
            <a:r>
              <a:rPr lang="en-US" sz="1500" dirty="0" err="1">
                <a:solidFill>
                  <a:srgbClr val="008000"/>
                </a:solidFill>
                <a:latin typeface="Arial"/>
                <a:ea typeface="Arial"/>
                <a:cs typeface="Arial"/>
                <a:sym typeface="Arial"/>
              </a:rPr>
              <a:t>graficos</a:t>
            </a:r>
            <a:r>
              <a:rPr lang="en-US" sz="1500" dirty="0">
                <a:solidFill>
                  <a:srgbClr val="008000"/>
                </a:solidFill>
                <a:latin typeface="Arial"/>
                <a:ea typeface="Arial"/>
                <a:cs typeface="Arial"/>
                <a:sym typeface="Arial"/>
              </a:rPr>
              <a:t> 3D </a:t>
            </a:r>
            <a:r>
              <a:rPr lang="en-US" sz="1500" dirty="0" err="1">
                <a:solidFill>
                  <a:srgbClr val="008000"/>
                </a:solidFill>
                <a:latin typeface="Arial"/>
                <a:ea typeface="Arial"/>
                <a:cs typeface="Arial"/>
                <a:sym typeface="Arial"/>
              </a:rPr>
              <a:t>sao</a:t>
            </a:r>
            <a:r>
              <a:rPr lang="en-US" sz="1500" dirty="0">
                <a:solidFill>
                  <a:srgbClr val="008000"/>
                </a:solidFill>
                <a:latin typeface="Arial"/>
                <a:ea typeface="Arial"/>
                <a:cs typeface="Arial"/>
                <a:sym typeface="Arial"/>
              </a:rPr>
              <a:t> </a:t>
            </a:r>
            <a:r>
              <a:rPr lang="en-US" sz="1500" dirty="0" err="1">
                <a:solidFill>
                  <a:srgbClr val="008000"/>
                </a:solidFill>
                <a:latin typeface="Arial"/>
                <a:ea typeface="Arial"/>
                <a:cs typeface="Arial"/>
                <a:sym typeface="Arial"/>
              </a:rPr>
              <a:t>habilitados</a:t>
            </a:r>
            <a:r>
              <a:rPr lang="en-US" sz="1500" dirty="0">
                <a:solidFill>
                  <a:srgbClr val="008000"/>
                </a:solidFill>
                <a:latin typeface="Arial"/>
                <a:ea typeface="Arial"/>
                <a:cs typeface="Arial"/>
                <a:sym typeface="Arial"/>
              </a:rPr>
              <a:t> </a:t>
            </a:r>
            <a:r>
              <a:rPr lang="en-US" sz="1500" dirty="0" err="1">
                <a:solidFill>
                  <a:srgbClr val="008000"/>
                </a:solidFill>
                <a:latin typeface="Arial"/>
                <a:ea typeface="Arial"/>
                <a:cs typeface="Arial"/>
                <a:sym typeface="Arial"/>
              </a:rPr>
              <a:t>importando</a:t>
            </a:r>
            <a:r>
              <a:rPr lang="en-US" sz="1500" dirty="0">
                <a:solidFill>
                  <a:srgbClr val="008000"/>
                </a:solidFill>
                <a:latin typeface="Arial"/>
                <a:ea typeface="Arial"/>
                <a:cs typeface="Arial"/>
                <a:sym typeface="Arial"/>
              </a:rPr>
              <a:t> axes3d</a:t>
            </a:r>
            <a:endParaRPr sz="1500" dirty="0">
              <a:solidFill>
                <a:srgbClr val="008000"/>
              </a:solidFill>
              <a:latin typeface="Arial"/>
              <a:ea typeface="Arial"/>
              <a:cs typeface="Arial"/>
              <a:sym typeface="Arial"/>
            </a:endParaRPr>
          </a:p>
          <a:p>
            <a:pPr marL="0" marR="0" lvl="0" indent="0" algn="l" rtl="0">
              <a:lnSpc>
                <a:spcPct val="120000"/>
              </a:lnSpc>
              <a:spcBef>
                <a:spcPts val="0"/>
              </a:spcBef>
              <a:spcAft>
                <a:spcPts val="0"/>
              </a:spcAft>
              <a:buClr>
                <a:srgbClr val="000000"/>
              </a:buClr>
              <a:buSzPts val="1875"/>
              <a:buNone/>
            </a:pPr>
            <a:endParaRPr sz="1500" dirty="0">
              <a:solidFill>
                <a:srgbClr val="000000"/>
              </a:solidFill>
              <a:latin typeface="Arial"/>
              <a:ea typeface="Arial"/>
              <a:cs typeface="Arial"/>
              <a:sym typeface="Arial"/>
            </a:endParaRPr>
          </a:p>
          <a:p>
            <a:pPr marL="0" marR="0" lvl="0" indent="0" algn="l" rtl="0">
              <a:lnSpc>
                <a:spcPct val="120000"/>
              </a:lnSpc>
              <a:spcBef>
                <a:spcPts val="0"/>
              </a:spcBef>
              <a:spcAft>
                <a:spcPts val="0"/>
              </a:spcAft>
              <a:buClr>
                <a:srgbClr val="000000"/>
              </a:buClr>
              <a:buSzPts val="1875"/>
              <a:buNone/>
            </a:pPr>
            <a:r>
              <a:rPr lang="en-US" sz="1500" dirty="0">
                <a:solidFill>
                  <a:srgbClr val="008000"/>
                </a:solidFill>
                <a:latin typeface="Arial"/>
                <a:ea typeface="Arial"/>
                <a:cs typeface="Arial"/>
                <a:sym typeface="Arial"/>
              </a:rPr>
              <a:t># para </a:t>
            </a:r>
            <a:r>
              <a:rPr lang="en-US" sz="1500" dirty="0" err="1">
                <a:solidFill>
                  <a:srgbClr val="008000"/>
                </a:solidFill>
                <a:latin typeface="Arial"/>
                <a:ea typeface="Arial"/>
                <a:cs typeface="Arial"/>
                <a:sym typeface="Arial"/>
              </a:rPr>
              <a:t>figuras</a:t>
            </a:r>
            <a:r>
              <a:rPr lang="en-US" sz="1500" dirty="0">
                <a:solidFill>
                  <a:srgbClr val="008000"/>
                </a:solidFill>
                <a:latin typeface="Arial"/>
                <a:ea typeface="Arial"/>
                <a:cs typeface="Arial"/>
                <a:sym typeface="Arial"/>
              </a:rPr>
              <a:t> </a:t>
            </a:r>
            <a:r>
              <a:rPr lang="en-US" sz="1500" dirty="0" err="1">
                <a:solidFill>
                  <a:srgbClr val="008000"/>
                </a:solidFill>
                <a:latin typeface="Arial"/>
                <a:ea typeface="Arial"/>
                <a:cs typeface="Arial"/>
                <a:sym typeface="Arial"/>
              </a:rPr>
              <a:t>interativas</a:t>
            </a:r>
            <a:r>
              <a:rPr lang="en-US" sz="1500" dirty="0">
                <a:solidFill>
                  <a:srgbClr val="008000"/>
                </a:solidFill>
                <a:latin typeface="Arial"/>
                <a:ea typeface="Arial"/>
                <a:cs typeface="Arial"/>
                <a:sym typeface="Arial"/>
              </a:rPr>
              <a:t> </a:t>
            </a:r>
            <a:r>
              <a:rPr lang="en-US" sz="1500" dirty="0" err="1">
                <a:solidFill>
                  <a:srgbClr val="008000"/>
                </a:solidFill>
                <a:latin typeface="Arial"/>
                <a:ea typeface="Arial"/>
                <a:cs typeface="Arial"/>
                <a:sym typeface="Arial"/>
              </a:rPr>
              <a:t>usar</a:t>
            </a:r>
            <a:r>
              <a:rPr lang="en-US" sz="1500" dirty="0">
                <a:solidFill>
                  <a:srgbClr val="008000"/>
                </a:solidFill>
                <a:latin typeface="Arial"/>
                <a:ea typeface="Arial"/>
                <a:cs typeface="Arial"/>
                <a:sym typeface="Arial"/>
              </a:rPr>
              <a:t> “notebook” </a:t>
            </a:r>
            <a:r>
              <a:rPr lang="en-US" sz="1500" dirty="0" err="1">
                <a:solidFill>
                  <a:srgbClr val="008000"/>
                </a:solidFill>
                <a:latin typeface="Arial"/>
                <a:ea typeface="Arial"/>
                <a:cs typeface="Arial"/>
                <a:sym typeface="Arial"/>
              </a:rPr>
              <a:t>ao</a:t>
            </a:r>
            <a:r>
              <a:rPr lang="en-US" sz="1500" dirty="0">
                <a:solidFill>
                  <a:srgbClr val="008000"/>
                </a:solidFill>
                <a:latin typeface="Arial"/>
                <a:ea typeface="Arial"/>
                <a:cs typeface="Arial"/>
                <a:sym typeface="Arial"/>
              </a:rPr>
              <a:t> </a:t>
            </a:r>
            <a:r>
              <a:rPr lang="en-US" sz="1500" dirty="0" err="1">
                <a:solidFill>
                  <a:srgbClr val="008000"/>
                </a:solidFill>
                <a:latin typeface="Arial"/>
                <a:ea typeface="Arial"/>
                <a:cs typeface="Arial"/>
                <a:sym typeface="Arial"/>
              </a:rPr>
              <a:t>inves</a:t>
            </a:r>
            <a:r>
              <a:rPr lang="en-US" sz="1500" dirty="0">
                <a:solidFill>
                  <a:srgbClr val="008000"/>
                </a:solidFill>
                <a:latin typeface="Arial"/>
                <a:ea typeface="Arial"/>
                <a:cs typeface="Arial"/>
                <a:sym typeface="Arial"/>
              </a:rPr>
              <a:t> de “inline</a:t>
            </a:r>
            <a:r>
              <a:rPr lang="en-US" sz="1500" dirty="0">
                <a:solidFill>
                  <a:srgbClr val="000000"/>
                </a:solidFill>
                <a:latin typeface="Arial"/>
                <a:ea typeface="Arial"/>
                <a:cs typeface="Arial"/>
                <a:sym typeface="Arial"/>
              </a:rPr>
              <a:t>”</a:t>
            </a:r>
            <a:endParaRPr sz="1500" dirty="0">
              <a:solidFill>
                <a:schemeClr val="dk1"/>
              </a:solidFill>
              <a:latin typeface="Arial"/>
              <a:ea typeface="Arial"/>
              <a:cs typeface="Arial"/>
              <a:sym typeface="Arial"/>
            </a:endParaRPr>
          </a:p>
          <a:p>
            <a:pPr marL="0" marR="0" lvl="0" indent="0" algn="l" rtl="0">
              <a:lnSpc>
                <a:spcPct val="120000"/>
              </a:lnSpc>
              <a:spcBef>
                <a:spcPts val="0"/>
              </a:spcBef>
              <a:spcAft>
                <a:spcPts val="0"/>
              </a:spcAft>
              <a:buClr>
                <a:srgbClr val="000000"/>
              </a:buClr>
              <a:buSzPts val="1875"/>
              <a:buNone/>
            </a:pPr>
            <a:r>
              <a:rPr lang="en-US" sz="1500" dirty="0">
                <a:solidFill>
                  <a:schemeClr val="dk1"/>
                </a:solidFill>
                <a:latin typeface="Arial"/>
                <a:ea typeface="Arial"/>
                <a:cs typeface="Arial"/>
                <a:sym typeface="Arial"/>
              </a:rPr>
              <a:t>%</a:t>
            </a:r>
            <a:r>
              <a:rPr lang="en-US" sz="1500" dirty="0" err="1">
                <a:solidFill>
                  <a:schemeClr val="dk1"/>
                </a:solidFill>
                <a:latin typeface="Arial"/>
                <a:ea typeface="Arial"/>
                <a:cs typeface="Arial"/>
                <a:sym typeface="Arial"/>
              </a:rPr>
              <a:t>matplotlib</a:t>
            </a:r>
            <a:r>
              <a:rPr lang="en-US" sz="1500" dirty="0">
                <a:solidFill>
                  <a:schemeClr val="dk1"/>
                </a:solidFill>
                <a:latin typeface="Arial"/>
                <a:ea typeface="Arial"/>
                <a:cs typeface="Arial"/>
                <a:sym typeface="Arial"/>
              </a:rPr>
              <a:t> notebook</a:t>
            </a:r>
            <a:endParaRPr sz="1500" dirty="0">
              <a:solidFill>
                <a:srgbClr val="000000"/>
              </a:solidFill>
              <a:latin typeface="Arial"/>
              <a:ea typeface="Arial"/>
              <a:cs typeface="Arial"/>
              <a:sym typeface="Arial"/>
            </a:endParaRPr>
          </a:p>
          <a:p>
            <a:pPr marL="0" marR="0" lvl="0" indent="0" algn="l" rtl="0">
              <a:lnSpc>
                <a:spcPct val="120000"/>
              </a:lnSpc>
              <a:spcBef>
                <a:spcPts val="0"/>
              </a:spcBef>
              <a:spcAft>
                <a:spcPts val="0"/>
              </a:spcAft>
              <a:buClr>
                <a:srgbClr val="000000"/>
              </a:buClr>
              <a:buSzPts val="1875"/>
              <a:buFont typeface="Arial"/>
              <a:buNone/>
            </a:pPr>
            <a:endParaRPr sz="1500" dirty="0">
              <a:solidFill>
                <a:srgbClr val="000000"/>
              </a:solidFill>
              <a:latin typeface="Arial"/>
              <a:ea typeface="Arial"/>
              <a:cs typeface="Arial"/>
              <a:sym typeface="Arial"/>
            </a:endParaRPr>
          </a:p>
          <a:p>
            <a:pPr marL="0" marR="0" lvl="0" indent="0" algn="l" rtl="0">
              <a:lnSpc>
                <a:spcPct val="120000"/>
              </a:lnSpc>
              <a:spcBef>
                <a:spcPts val="0"/>
              </a:spcBef>
              <a:spcAft>
                <a:spcPts val="0"/>
              </a:spcAft>
              <a:buClr>
                <a:srgbClr val="000000"/>
              </a:buClr>
              <a:buSzPts val="1875"/>
              <a:buFont typeface="Arial"/>
              <a:buNone/>
            </a:pPr>
            <a:r>
              <a:rPr lang="en-US" sz="1500" dirty="0">
                <a:solidFill>
                  <a:srgbClr val="000000"/>
                </a:solidFill>
                <a:latin typeface="Arial"/>
                <a:ea typeface="Arial"/>
                <a:cs typeface="Arial"/>
                <a:sym typeface="Arial"/>
              </a:rPr>
              <a:t>ax = </a:t>
            </a:r>
            <a:r>
              <a:rPr lang="en-US" sz="1500" dirty="0" err="1">
                <a:solidFill>
                  <a:srgbClr val="000000"/>
                </a:solidFill>
                <a:latin typeface="Arial"/>
                <a:ea typeface="Arial"/>
                <a:cs typeface="Arial"/>
                <a:sym typeface="Arial"/>
              </a:rPr>
              <a:t>plt.subplot</a:t>
            </a:r>
            <a:r>
              <a:rPr lang="en-US" sz="1500" dirty="0">
                <a:solidFill>
                  <a:srgbClr val="000000"/>
                </a:solidFill>
                <a:latin typeface="Arial"/>
                <a:ea typeface="Arial"/>
                <a:cs typeface="Arial"/>
                <a:sym typeface="Arial"/>
              </a:rPr>
              <a:t>(111, projection='3d')</a:t>
            </a:r>
            <a:endParaRPr sz="1500" dirty="0">
              <a:solidFill>
                <a:srgbClr val="000000"/>
              </a:solidFill>
              <a:latin typeface="Arial"/>
              <a:ea typeface="Arial"/>
              <a:cs typeface="Arial"/>
              <a:sym typeface="Arial"/>
            </a:endParaRPr>
          </a:p>
          <a:p>
            <a:pPr marL="0" marR="0" lvl="0" indent="0" algn="l" rtl="0">
              <a:lnSpc>
                <a:spcPct val="120000"/>
              </a:lnSpc>
              <a:spcBef>
                <a:spcPts val="0"/>
              </a:spcBef>
              <a:spcAft>
                <a:spcPts val="0"/>
              </a:spcAft>
              <a:buClr>
                <a:srgbClr val="000000"/>
              </a:buClr>
              <a:buSzPts val="1875"/>
              <a:buFont typeface="Arial"/>
              <a:buNone/>
            </a:pPr>
            <a:r>
              <a:rPr lang="en-US" sz="1500" dirty="0">
                <a:solidFill>
                  <a:srgbClr val="000000"/>
                </a:solidFill>
                <a:latin typeface="Arial"/>
                <a:ea typeface="Arial"/>
                <a:cs typeface="Arial"/>
                <a:sym typeface="Arial"/>
              </a:rPr>
              <a:t>X, Y, Z = axes3d.get_test_data (0.1)</a:t>
            </a:r>
            <a:endParaRPr sz="1500" dirty="0">
              <a:solidFill>
                <a:srgbClr val="000000"/>
              </a:solidFill>
              <a:latin typeface="Arial"/>
              <a:ea typeface="Arial"/>
              <a:cs typeface="Arial"/>
              <a:sym typeface="Arial"/>
            </a:endParaRPr>
          </a:p>
          <a:p>
            <a:pPr marL="0" marR="0" lvl="0" indent="0" algn="l" rtl="0">
              <a:lnSpc>
                <a:spcPct val="120000"/>
              </a:lnSpc>
              <a:spcBef>
                <a:spcPts val="0"/>
              </a:spcBef>
              <a:spcAft>
                <a:spcPts val="0"/>
              </a:spcAft>
              <a:buClr>
                <a:srgbClr val="000000"/>
              </a:buClr>
              <a:buSzPts val="1875"/>
              <a:buNone/>
            </a:pPr>
            <a:r>
              <a:rPr lang="en-US" sz="1500" dirty="0" err="1">
                <a:solidFill>
                  <a:srgbClr val="000000"/>
                </a:solidFill>
                <a:latin typeface="Arial"/>
                <a:ea typeface="Arial"/>
                <a:cs typeface="Arial"/>
                <a:sym typeface="Arial"/>
              </a:rPr>
              <a:t>ax.plot_wireframe</a:t>
            </a:r>
            <a:r>
              <a:rPr lang="en-US" sz="1500" dirty="0">
                <a:solidFill>
                  <a:srgbClr val="000000"/>
                </a:solidFill>
                <a:latin typeface="Arial"/>
                <a:ea typeface="Arial"/>
                <a:cs typeface="Arial"/>
                <a:sym typeface="Arial"/>
              </a:rPr>
              <a:t>(X, Y, Z)</a:t>
            </a:r>
            <a:endParaRPr sz="1500" dirty="0">
              <a:solidFill>
                <a:srgbClr val="000000"/>
              </a:solidFill>
              <a:latin typeface="Arial"/>
              <a:ea typeface="Arial"/>
              <a:cs typeface="Arial"/>
              <a:sym typeface="Arial"/>
            </a:endParaRPr>
          </a:p>
          <a:p>
            <a:pPr marL="0" marR="0" lvl="0" indent="0" algn="l" rtl="0">
              <a:lnSpc>
                <a:spcPct val="120000"/>
              </a:lnSpc>
              <a:spcBef>
                <a:spcPts val="0"/>
              </a:spcBef>
              <a:spcAft>
                <a:spcPts val="0"/>
              </a:spcAft>
              <a:buClr>
                <a:srgbClr val="000000"/>
              </a:buClr>
              <a:buSzPts val="1875"/>
              <a:buNone/>
            </a:pPr>
            <a:endParaRPr sz="1500" dirty="0">
              <a:solidFill>
                <a:srgbClr val="000000"/>
              </a:solidFill>
              <a:latin typeface="Arial"/>
              <a:ea typeface="Arial"/>
              <a:cs typeface="Arial"/>
              <a:sym typeface="Arial"/>
            </a:endParaRPr>
          </a:p>
          <a:p>
            <a:pPr marL="0" lvl="0" indent="0" algn="l" rtl="0">
              <a:spcBef>
                <a:spcPts val="0"/>
              </a:spcBef>
              <a:spcAft>
                <a:spcPts val="0"/>
              </a:spcAft>
              <a:buClr>
                <a:srgbClr val="008000"/>
              </a:buClr>
              <a:buSzPts val="1875"/>
              <a:buFont typeface="Arial"/>
              <a:buNone/>
            </a:pPr>
            <a:r>
              <a:rPr lang="en-US" sz="1500" dirty="0">
                <a:solidFill>
                  <a:srgbClr val="008000"/>
                </a:solidFill>
                <a:latin typeface="Arial"/>
                <a:ea typeface="Arial"/>
                <a:cs typeface="Arial"/>
                <a:sym typeface="Arial"/>
              </a:rPr>
              <a:t># </a:t>
            </a:r>
            <a:r>
              <a:rPr lang="en-US" sz="1500" dirty="0" err="1">
                <a:solidFill>
                  <a:srgbClr val="008000"/>
                </a:solidFill>
                <a:latin typeface="Arial"/>
                <a:ea typeface="Arial"/>
                <a:cs typeface="Arial"/>
                <a:sym typeface="Arial"/>
              </a:rPr>
              <a:t>salva</a:t>
            </a:r>
            <a:r>
              <a:rPr lang="en-US" sz="1500" dirty="0">
                <a:solidFill>
                  <a:srgbClr val="008000"/>
                </a:solidFill>
                <a:latin typeface="Arial"/>
                <a:ea typeface="Arial"/>
                <a:cs typeface="Arial"/>
                <a:sym typeface="Arial"/>
              </a:rPr>
              <a:t> </a:t>
            </a:r>
            <a:r>
              <a:rPr lang="en-US" sz="1500" dirty="0" err="1">
                <a:solidFill>
                  <a:srgbClr val="008000"/>
                </a:solidFill>
                <a:latin typeface="Arial"/>
                <a:ea typeface="Arial"/>
                <a:cs typeface="Arial"/>
                <a:sym typeface="Arial"/>
              </a:rPr>
              <a:t>figura</a:t>
            </a:r>
            <a:r>
              <a:rPr lang="en-US" sz="1500" dirty="0">
                <a:solidFill>
                  <a:srgbClr val="008000"/>
                </a:solidFill>
                <a:latin typeface="Arial"/>
                <a:ea typeface="Arial"/>
                <a:cs typeface="Arial"/>
                <a:sym typeface="Arial"/>
              </a:rPr>
              <a:t> </a:t>
            </a:r>
            <a:r>
              <a:rPr lang="en-US" sz="1500" dirty="0" err="1">
                <a:solidFill>
                  <a:srgbClr val="008000"/>
                </a:solidFill>
                <a:latin typeface="Arial"/>
                <a:ea typeface="Arial"/>
                <a:cs typeface="Arial"/>
                <a:sym typeface="Arial"/>
              </a:rPr>
              <a:t>em</a:t>
            </a:r>
            <a:r>
              <a:rPr lang="en-US" sz="1500" dirty="0">
                <a:solidFill>
                  <a:srgbClr val="008000"/>
                </a:solidFill>
                <a:latin typeface="Arial"/>
                <a:ea typeface="Arial"/>
                <a:cs typeface="Arial"/>
                <a:sym typeface="Arial"/>
              </a:rPr>
              <a:t> </a:t>
            </a:r>
            <a:r>
              <a:rPr lang="en-US" sz="1500" dirty="0" err="1">
                <a:solidFill>
                  <a:srgbClr val="008000"/>
                </a:solidFill>
                <a:latin typeface="Arial"/>
                <a:ea typeface="Arial"/>
                <a:cs typeface="Arial"/>
                <a:sym typeface="Arial"/>
              </a:rPr>
              <a:t>arquivo</a:t>
            </a:r>
            <a:endParaRPr sz="1500" dirty="0">
              <a:solidFill>
                <a:srgbClr val="000000"/>
              </a:solidFill>
              <a:latin typeface="Arial"/>
              <a:ea typeface="Arial"/>
              <a:cs typeface="Arial"/>
              <a:sym typeface="Arial"/>
            </a:endParaRPr>
          </a:p>
          <a:p>
            <a:pPr marL="0" marR="0" lvl="0" indent="0" algn="l" rtl="0">
              <a:lnSpc>
                <a:spcPct val="120000"/>
              </a:lnSpc>
              <a:spcBef>
                <a:spcPts val="0"/>
              </a:spcBef>
              <a:spcAft>
                <a:spcPts val="0"/>
              </a:spcAft>
              <a:buClr>
                <a:schemeClr val="dk1"/>
              </a:buClr>
              <a:buSzPts val="1100"/>
              <a:buNone/>
            </a:pPr>
            <a:r>
              <a:rPr lang="en-US" sz="1500" dirty="0" err="1">
                <a:solidFill>
                  <a:srgbClr val="000000"/>
                </a:solidFill>
                <a:latin typeface="Arial"/>
                <a:ea typeface="Arial"/>
                <a:cs typeface="Arial"/>
                <a:sym typeface="Arial"/>
              </a:rPr>
              <a:t>plt.savefig</a:t>
            </a:r>
            <a:r>
              <a:rPr lang="en-US" sz="1500" dirty="0">
                <a:solidFill>
                  <a:srgbClr val="000000"/>
                </a:solidFill>
                <a:latin typeface="Arial"/>
                <a:ea typeface="Arial"/>
                <a:cs typeface="Arial"/>
                <a:sym typeface="Arial"/>
              </a:rPr>
              <a:t>('figura3d.png')</a:t>
            </a:r>
            <a:endParaRPr dirty="0"/>
          </a:p>
        </p:txBody>
      </p:sp>
      <p:pic>
        <p:nvPicPr>
          <p:cNvPr id="372" name="Google Shape;372;g70582b999c_0_0"/>
          <p:cNvPicPr preferRelativeResize="0"/>
          <p:nvPr/>
        </p:nvPicPr>
        <p:blipFill rotWithShape="1">
          <a:blip r:embed="rId3">
            <a:alphaModFix/>
          </a:blip>
          <a:srcRect l="19564" t="15120" r="9523" b="8204"/>
          <a:stretch/>
        </p:blipFill>
        <p:spPr>
          <a:xfrm>
            <a:off x="6842200" y="3204925"/>
            <a:ext cx="4829625" cy="3481271"/>
          </a:xfrm>
          <a:prstGeom prst="rect">
            <a:avLst/>
          </a:prstGeom>
          <a:noFill/>
          <a:ln>
            <a:noFill/>
          </a:ln>
        </p:spPr>
      </p:pic>
      <p:sp>
        <p:nvSpPr>
          <p:cNvPr id="6" name="Title 1"/>
          <p:cNvSpPr txBox="1">
            <a:spLocks/>
          </p:cNvSpPr>
          <p:nvPr/>
        </p:nvSpPr>
        <p:spPr>
          <a:xfrm>
            <a:off x="838200" y="365125"/>
            <a:ext cx="10846434"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BR" dirty="0" smtClean="0"/>
              <a:t>Figuras 3D</a:t>
            </a:r>
            <a:endParaRPr lang="nl-BE" dirty="0"/>
          </a:p>
        </p:txBody>
      </p:sp>
    </p:spTree>
    <p:extLst>
      <p:ext uri="{BB962C8B-B14F-4D97-AF65-F5344CB8AC3E}">
        <p14:creationId xmlns:p14="http://schemas.microsoft.com/office/powerpoint/2010/main" val="245949220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pic>
        <p:nvPicPr>
          <p:cNvPr id="384" name="Google Shape;384;g70582b999c_0_28"/>
          <p:cNvPicPr preferRelativeResize="0"/>
          <p:nvPr/>
        </p:nvPicPr>
        <p:blipFill rotWithShape="1">
          <a:blip r:embed="rId3">
            <a:alphaModFix/>
          </a:blip>
          <a:srcRect l="7331" t="11374" r="9728" b="6557"/>
          <a:stretch/>
        </p:blipFill>
        <p:spPr>
          <a:xfrm>
            <a:off x="8082556" y="1345915"/>
            <a:ext cx="3906425" cy="3092600"/>
          </a:xfrm>
          <a:prstGeom prst="rect">
            <a:avLst/>
          </a:prstGeom>
          <a:noFill/>
          <a:ln>
            <a:noFill/>
          </a:ln>
        </p:spPr>
      </p:pic>
      <p:sp>
        <p:nvSpPr>
          <p:cNvPr id="386" name="Google Shape;386;g70582b999c_0_28"/>
          <p:cNvSpPr txBox="1">
            <a:spLocks noGrp="1"/>
          </p:cNvSpPr>
          <p:nvPr>
            <p:ph type="body" idx="1"/>
          </p:nvPr>
        </p:nvSpPr>
        <p:spPr>
          <a:xfrm>
            <a:off x="838200" y="1345915"/>
            <a:ext cx="10397100" cy="5353426"/>
          </a:xfrm>
          <a:prstGeom prst="rect">
            <a:avLst/>
          </a:prstGeom>
          <a:noFill/>
          <a:ln>
            <a:noFill/>
          </a:ln>
        </p:spPr>
        <p:txBody>
          <a:bodyPr spcFirstLastPara="1" wrap="square" lIns="91425" tIns="45700" rIns="91425" bIns="45700" anchor="t" anchorCtr="0">
            <a:noAutofit/>
          </a:bodyPr>
          <a:lstStyle/>
          <a:p>
            <a:pPr marL="0" marR="0" lvl="0" indent="0" algn="l" rtl="0">
              <a:lnSpc>
                <a:spcPct val="120000"/>
              </a:lnSpc>
              <a:spcBef>
                <a:spcPts val="0"/>
              </a:spcBef>
              <a:spcAft>
                <a:spcPts val="0"/>
              </a:spcAft>
              <a:buClr>
                <a:schemeClr val="dk1"/>
              </a:buClr>
              <a:buSzPts val="1100"/>
              <a:buNone/>
            </a:pPr>
            <a:r>
              <a:rPr lang="en-US" sz="1000" dirty="0">
                <a:solidFill>
                  <a:schemeClr val="dk1"/>
                </a:solidFill>
                <a:latin typeface="Arial"/>
                <a:ea typeface="Arial"/>
                <a:cs typeface="Arial"/>
                <a:sym typeface="Arial"/>
              </a:rPr>
              <a:t>import </a:t>
            </a:r>
            <a:r>
              <a:rPr lang="en-US" sz="1000" dirty="0" err="1">
                <a:solidFill>
                  <a:schemeClr val="dk1"/>
                </a:solidFill>
                <a:latin typeface="Arial"/>
                <a:ea typeface="Arial"/>
                <a:cs typeface="Arial"/>
                <a:sym typeface="Arial"/>
              </a:rPr>
              <a:t>numpy</a:t>
            </a:r>
            <a:r>
              <a:rPr lang="en-US" sz="1000" dirty="0">
                <a:solidFill>
                  <a:schemeClr val="dk1"/>
                </a:solidFill>
                <a:latin typeface="Arial"/>
                <a:ea typeface="Arial"/>
                <a:cs typeface="Arial"/>
                <a:sym typeface="Arial"/>
              </a:rPr>
              <a:t> as np</a:t>
            </a:r>
            <a:endParaRPr sz="1000" dirty="0">
              <a:solidFill>
                <a:schemeClr val="dk1"/>
              </a:solidFill>
              <a:latin typeface="Arial"/>
              <a:ea typeface="Arial"/>
              <a:cs typeface="Arial"/>
              <a:sym typeface="Arial"/>
            </a:endParaRPr>
          </a:p>
          <a:p>
            <a:pPr marL="0" marR="0" lvl="0" indent="0" algn="l" rtl="0">
              <a:lnSpc>
                <a:spcPct val="120000"/>
              </a:lnSpc>
              <a:spcBef>
                <a:spcPts val="0"/>
              </a:spcBef>
              <a:spcAft>
                <a:spcPts val="0"/>
              </a:spcAft>
              <a:buClr>
                <a:schemeClr val="dk1"/>
              </a:buClr>
              <a:buSzPts val="1100"/>
              <a:buNone/>
            </a:pPr>
            <a:r>
              <a:rPr lang="en-US" sz="1000" dirty="0">
                <a:solidFill>
                  <a:schemeClr val="dk1"/>
                </a:solidFill>
                <a:latin typeface="Arial"/>
                <a:ea typeface="Arial"/>
                <a:cs typeface="Arial"/>
                <a:sym typeface="Arial"/>
              </a:rPr>
              <a:t>import </a:t>
            </a:r>
            <a:r>
              <a:rPr lang="en-US" sz="1000" dirty="0" err="1">
                <a:solidFill>
                  <a:schemeClr val="dk1"/>
                </a:solidFill>
                <a:latin typeface="Arial"/>
                <a:ea typeface="Arial"/>
                <a:cs typeface="Arial"/>
                <a:sym typeface="Arial"/>
              </a:rPr>
              <a:t>matplotlib.pyplot</a:t>
            </a:r>
            <a:r>
              <a:rPr lang="en-US" sz="1000" dirty="0">
                <a:solidFill>
                  <a:schemeClr val="dk1"/>
                </a:solidFill>
                <a:latin typeface="Arial"/>
                <a:ea typeface="Arial"/>
                <a:cs typeface="Arial"/>
                <a:sym typeface="Arial"/>
              </a:rPr>
              <a:t> as </a:t>
            </a:r>
            <a:r>
              <a:rPr lang="en-US" sz="1000" dirty="0" err="1">
                <a:solidFill>
                  <a:schemeClr val="dk1"/>
                </a:solidFill>
                <a:latin typeface="Arial"/>
                <a:ea typeface="Arial"/>
                <a:cs typeface="Arial"/>
                <a:sym typeface="Arial"/>
              </a:rPr>
              <a:t>plt</a:t>
            </a:r>
            <a:endParaRPr sz="1000" dirty="0">
              <a:solidFill>
                <a:schemeClr val="dk1"/>
              </a:solidFill>
              <a:latin typeface="Arial"/>
              <a:ea typeface="Arial"/>
              <a:cs typeface="Arial"/>
              <a:sym typeface="Arial"/>
            </a:endParaRPr>
          </a:p>
          <a:p>
            <a:pPr marL="0" marR="0" lvl="0" indent="0" algn="l" rtl="0">
              <a:lnSpc>
                <a:spcPct val="120000"/>
              </a:lnSpc>
              <a:spcBef>
                <a:spcPts val="0"/>
              </a:spcBef>
              <a:spcAft>
                <a:spcPts val="0"/>
              </a:spcAft>
              <a:buClr>
                <a:schemeClr val="dk1"/>
              </a:buClr>
              <a:buSzPts val="1100"/>
              <a:buNone/>
            </a:pPr>
            <a:r>
              <a:rPr lang="en-US" sz="1000" dirty="0">
                <a:solidFill>
                  <a:schemeClr val="dk1"/>
                </a:solidFill>
                <a:latin typeface="Arial"/>
                <a:ea typeface="Arial"/>
                <a:cs typeface="Arial"/>
                <a:sym typeface="Arial"/>
              </a:rPr>
              <a:t>from </a:t>
            </a:r>
            <a:r>
              <a:rPr lang="en-US" sz="1000" dirty="0" err="1">
                <a:solidFill>
                  <a:schemeClr val="dk1"/>
                </a:solidFill>
                <a:latin typeface="Arial"/>
                <a:ea typeface="Arial"/>
                <a:cs typeface="Arial"/>
                <a:sym typeface="Arial"/>
              </a:rPr>
              <a:t>sklearn.neural_network</a:t>
            </a:r>
            <a:r>
              <a:rPr lang="en-US" sz="1000" dirty="0">
                <a:solidFill>
                  <a:schemeClr val="dk1"/>
                </a:solidFill>
                <a:latin typeface="Arial"/>
                <a:ea typeface="Arial"/>
                <a:cs typeface="Arial"/>
                <a:sym typeface="Arial"/>
              </a:rPr>
              <a:t> import </a:t>
            </a:r>
            <a:r>
              <a:rPr lang="en-US" sz="1000" dirty="0" err="1">
                <a:solidFill>
                  <a:schemeClr val="dk1"/>
                </a:solidFill>
                <a:latin typeface="Arial"/>
                <a:ea typeface="Arial"/>
                <a:cs typeface="Arial"/>
                <a:sym typeface="Arial"/>
              </a:rPr>
              <a:t>MLPRegressor</a:t>
            </a:r>
            <a:r>
              <a:rPr lang="en-US" sz="1000" dirty="0">
                <a:solidFill>
                  <a:schemeClr val="dk1"/>
                </a:solidFill>
                <a:latin typeface="Arial"/>
                <a:ea typeface="Arial"/>
                <a:cs typeface="Arial"/>
                <a:sym typeface="Arial"/>
              </a:rPr>
              <a:t> </a:t>
            </a:r>
            <a:r>
              <a:rPr lang="en-US" sz="1000" dirty="0">
                <a:solidFill>
                  <a:srgbClr val="008000"/>
                </a:solidFill>
                <a:latin typeface="Arial"/>
                <a:ea typeface="Arial"/>
                <a:cs typeface="Arial"/>
                <a:sym typeface="Arial"/>
              </a:rPr>
              <a:t># </a:t>
            </a:r>
            <a:r>
              <a:rPr lang="en-US" sz="1000" dirty="0" err="1">
                <a:solidFill>
                  <a:srgbClr val="008000"/>
                </a:solidFill>
                <a:latin typeface="Arial"/>
                <a:ea typeface="Arial"/>
                <a:cs typeface="Arial"/>
                <a:sym typeface="Arial"/>
              </a:rPr>
              <a:t>importa</a:t>
            </a:r>
            <a:r>
              <a:rPr lang="en-US" sz="1000" dirty="0">
                <a:solidFill>
                  <a:srgbClr val="008000"/>
                </a:solidFill>
                <a:latin typeface="Arial"/>
                <a:ea typeface="Arial"/>
                <a:cs typeface="Arial"/>
                <a:sym typeface="Arial"/>
              </a:rPr>
              <a:t> </a:t>
            </a:r>
            <a:r>
              <a:rPr lang="en-US" sz="1000" dirty="0" err="1" smtClean="0">
                <a:solidFill>
                  <a:srgbClr val="008000"/>
                </a:solidFill>
                <a:latin typeface="Arial"/>
                <a:ea typeface="Arial"/>
                <a:cs typeface="Arial"/>
                <a:sym typeface="Arial"/>
              </a:rPr>
              <a:t>classe</a:t>
            </a:r>
            <a:r>
              <a:rPr lang="en-US" sz="1000" dirty="0" smtClean="0">
                <a:solidFill>
                  <a:srgbClr val="008000"/>
                </a:solidFill>
                <a:latin typeface="Arial"/>
                <a:ea typeface="Arial"/>
                <a:cs typeface="Arial"/>
                <a:sym typeface="Arial"/>
              </a:rPr>
              <a:t> </a:t>
            </a:r>
            <a:r>
              <a:rPr lang="en-US" sz="1000" dirty="0" err="1" smtClean="0">
                <a:solidFill>
                  <a:srgbClr val="008000"/>
                </a:solidFill>
                <a:latin typeface="Arial"/>
                <a:ea typeface="Arial"/>
                <a:cs typeface="Arial"/>
                <a:sym typeface="Arial"/>
              </a:rPr>
              <a:t>MLPRegressor</a:t>
            </a:r>
            <a:r>
              <a:rPr lang="en-US" sz="1000" dirty="0" smtClean="0">
                <a:solidFill>
                  <a:srgbClr val="008000"/>
                </a:solidFill>
                <a:latin typeface="Arial"/>
                <a:ea typeface="Arial"/>
                <a:cs typeface="Arial"/>
                <a:sym typeface="Arial"/>
              </a:rPr>
              <a:t> do modulo neural network</a:t>
            </a:r>
            <a:endParaRPr sz="1000" dirty="0">
              <a:solidFill>
                <a:schemeClr val="dk1"/>
              </a:solidFill>
              <a:latin typeface="Arial"/>
              <a:ea typeface="Arial"/>
              <a:cs typeface="Arial"/>
              <a:sym typeface="Arial"/>
            </a:endParaRPr>
          </a:p>
          <a:p>
            <a:pPr marL="0" marR="0" lvl="0" indent="0" algn="l" rtl="0">
              <a:lnSpc>
                <a:spcPct val="120000"/>
              </a:lnSpc>
              <a:spcBef>
                <a:spcPts val="0"/>
              </a:spcBef>
              <a:spcAft>
                <a:spcPts val="0"/>
              </a:spcAft>
              <a:buClr>
                <a:schemeClr val="dk1"/>
              </a:buClr>
              <a:buSzPts val="1100"/>
              <a:buNone/>
            </a:pPr>
            <a:endParaRPr sz="1000" dirty="0">
              <a:solidFill>
                <a:schemeClr val="dk1"/>
              </a:solidFill>
              <a:latin typeface="Arial"/>
              <a:ea typeface="Arial"/>
              <a:cs typeface="Arial"/>
              <a:sym typeface="Arial"/>
            </a:endParaRPr>
          </a:p>
          <a:p>
            <a:pPr marL="0" marR="0" lvl="0" indent="0" algn="l" rtl="0">
              <a:lnSpc>
                <a:spcPct val="120000"/>
              </a:lnSpc>
              <a:spcBef>
                <a:spcPts val="0"/>
              </a:spcBef>
              <a:spcAft>
                <a:spcPts val="0"/>
              </a:spcAft>
              <a:buClr>
                <a:schemeClr val="dk1"/>
              </a:buClr>
              <a:buSzPts val="1100"/>
              <a:buNone/>
            </a:pPr>
            <a:r>
              <a:rPr lang="en-US" sz="1000" dirty="0">
                <a:solidFill>
                  <a:schemeClr val="dk1"/>
                </a:solidFill>
                <a:latin typeface="Arial"/>
                <a:ea typeface="Arial"/>
                <a:cs typeface="Arial"/>
                <a:sym typeface="Arial"/>
              </a:rPr>
              <a:t>%</a:t>
            </a:r>
            <a:r>
              <a:rPr lang="en-US" sz="1000" dirty="0" err="1">
                <a:solidFill>
                  <a:schemeClr val="dk1"/>
                </a:solidFill>
                <a:latin typeface="Arial"/>
                <a:ea typeface="Arial"/>
                <a:cs typeface="Arial"/>
                <a:sym typeface="Arial"/>
              </a:rPr>
              <a:t>matplotlib</a:t>
            </a:r>
            <a:r>
              <a:rPr lang="en-US" sz="1000" dirty="0">
                <a:solidFill>
                  <a:schemeClr val="dk1"/>
                </a:solidFill>
                <a:latin typeface="Arial"/>
                <a:ea typeface="Arial"/>
                <a:cs typeface="Arial"/>
                <a:sym typeface="Arial"/>
              </a:rPr>
              <a:t> inline</a:t>
            </a:r>
            <a:endParaRPr sz="1000" dirty="0">
              <a:solidFill>
                <a:schemeClr val="dk1"/>
              </a:solidFill>
              <a:latin typeface="Arial"/>
              <a:ea typeface="Arial"/>
              <a:cs typeface="Arial"/>
              <a:sym typeface="Arial"/>
            </a:endParaRPr>
          </a:p>
          <a:p>
            <a:pPr marL="0" marR="0" lvl="0" indent="0" algn="l" rtl="0">
              <a:lnSpc>
                <a:spcPct val="120000"/>
              </a:lnSpc>
              <a:spcBef>
                <a:spcPts val="0"/>
              </a:spcBef>
              <a:spcAft>
                <a:spcPts val="0"/>
              </a:spcAft>
              <a:buClr>
                <a:schemeClr val="dk1"/>
              </a:buClr>
              <a:buSzPts val="1100"/>
              <a:buNone/>
            </a:pPr>
            <a:endParaRPr sz="1000" dirty="0">
              <a:solidFill>
                <a:schemeClr val="dk1"/>
              </a:solidFill>
              <a:latin typeface="Arial"/>
              <a:ea typeface="Arial"/>
              <a:cs typeface="Arial"/>
              <a:sym typeface="Arial"/>
            </a:endParaRPr>
          </a:p>
          <a:p>
            <a:pPr marL="0" marR="0" lvl="0" indent="0" algn="l" rtl="0">
              <a:lnSpc>
                <a:spcPct val="120000"/>
              </a:lnSpc>
              <a:spcBef>
                <a:spcPts val="0"/>
              </a:spcBef>
              <a:spcAft>
                <a:spcPts val="0"/>
              </a:spcAft>
              <a:buClr>
                <a:schemeClr val="dk1"/>
              </a:buClr>
              <a:buSzPts val="1100"/>
              <a:buNone/>
            </a:pPr>
            <a:r>
              <a:rPr lang="en-US" sz="1000" dirty="0">
                <a:solidFill>
                  <a:schemeClr val="dk1"/>
                </a:solidFill>
                <a:latin typeface="Arial"/>
                <a:ea typeface="Arial"/>
                <a:cs typeface="Arial"/>
                <a:sym typeface="Arial"/>
              </a:rPr>
              <a:t>x = </a:t>
            </a:r>
            <a:r>
              <a:rPr lang="en-US" sz="1000" dirty="0" err="1">
                <a:solidFill>
                  <a:schemeClr val="dk1"/>
                </a:solidFill>
                <a:latin typeface="Arial"/>
                <a:ea typeface="Arial"/>
                <a:cs typeface="Arial"/>
                <a:sym typeface="Arial"/>
              </a:rPr>
              <a:t>np.arange</a:t>
            </a:r>
            <a:r>
              <a:rPr lang="en-US" sz="1000" dirty="0">
                <a:solidFill>
                  <a:schemeClr val="dk1"/>
                </a:solidFill>
                <a:latin typeface="Arial"/>
                <a:ea typeface="Arial"/>
                <a:cs typeface="Arial"/>
                <a:sym typeface="Arial"/>
              </a:rPr>
              <a:t>(-10, 10, 0.1)</a:t>
            </a:r>
            <a:endParaRPr sz="1000" dirty="0">
              <a:solidFill>
                <a:schemeClr val="dk1"/>
              </a:solidFill>
              <a:latin typeface="Arial"/>
              <a:ea typeface="Arial"/>
              <a:cs typeface="Arial"/>
              <a:sym typeface="Arial"/>
            </a:endParaRPr>
          </a:p>
          <a:p>
            <a:pPr marL="0" marR="0" lvl="0" indent="0" algn="l" rtl="0">
              <a:lnSpc>
                <a:spcPct val="120000"/>
              </a:lnSpc>
              <a:spcBef>
                <a:spcPts val="0"/>
              </a:spcBef>
              <a:spcAft>
                <a:spcPts val="0"/>
              </a:spcAft>
              <a:buClr>
                <a:schemeClr val="dk1"/>
              </a:buClr>
              <a:buSzPts val="1100"/>
              <a:buNone/>
            </a:pPr>
            <a:endParaRPr sz="1000" dirty="0">
              <a:solidFill>
                <a:schemeClr val="dk1"/>
              </a:solidFill>
              <a:latin typeface="Arial"/>
              <a:ea typeface="Arial"/>
              <a:cs typeface="Arial"/>
              <a:sym typeface="Arial"/>
            </a:endParaRPr>
          </a:p>
          <a:p>
            <a:pPr marL="0" lvl="0" indent="0" algn="l" rtl="0">
              <a:spcBef>
                <a:spcPts val="0"/>
              </a:spcBef>
              <a:spcAft>
                <a:spcPts val="0"/>
              </a:spcAft>
              <a:buClr>
                <a:schemeClr val="dk1"/>
              </a:buClr>
              <a:buSzPts val="1875"/>
              <a:buFont typeface="Arial"/>
              <a:buNone/>
            </a:pPr>
            <a:r>
              <a:rPr lang="en-US" sz="1000" dirty="0">
                <a:solidFill>
                  <a:srgbClr val="008000"/>
                </a:solidFill>
                <a:latin typeface="Arial"/>
                <a:ea typeface="Arial"/>
                <a:cs typeface="Arial"/>
                <a:sym typeface="Arial"/>
              </a:rPr>
              <a:t># dados </a:t>
            </a:r>
            <a:r>
              <a:rPr lang="en-US" sz="1000" dirty="0" err="1">
                <a:solidFill>
                  <a:srgbClr val="008000"/>
                </a:solidFill>
                <a:latin typeface="Arial"/>
                <a:ea typeface="Arial"/>
                <a:cs typeface="Arial"/>
                <a:sym typeface="Arial"/>
              </a:rPr>
              <a:t>originais</a:t>
            </a:r>
            <a:endParaRPr sz="1000" dirty="0">
              <a:solidFill>
                <a:schemeClr val="dk1"/>
              </a:solidFill>
              <a:latin typeface="Arial"/>
              <a:ea typeface="Arial"/>
              <a:cs typeface="Arial"/>
              <a:sym typeface="Arial"/>
            </a:endParaRPr>
          </a:p>
          <a:p>
            <a:pPr marL="0" lvl="0" indent="0">
              <a:lnSpc>
                <a:spcPct val="120000"/>
              </a:lnSpc>
              <a:spcBef>
                <a:spcPts val="0"/>
              </a:spcBef>
              <a:buClr>
                <a:schemeClr val="dk1"/>
              </a:buClr>
              <a:buSzPts val="1100"/>
              <a:buNone/>
            </a:pPr>
            <a:r>
              <a:rPr lang="en-US" sz="1000" dirty="0">
                <a:solidFill>
                  <a:schemeClr val="dk1"/>
                </a:solidFill>
                <a:latin typeface="Arial"/>
                <a:ea typeface="Arial"/>
                <a:cs typeface="Arial"/>
                <a:sym typeface="Arial"/>
              </a:rPr>
              <a:t>y </a:t>
            </a:r>
            <a:r>
              <a:rPr lang="en-US" sz="1000" dirty="0" smtClean="0">
                <a:solidFill>
                  <a:schemeClr val="dk1"/>
                </a:solidFill>
                <a:latin typeface="Arial"/>
                <a:ea typeface="Arial"/>
                <a:cs typeface="Arial"/>
                <a:sym typeface="Arial"/>
              </a:rPr>
              <a:t>= 12 + 3 </a:t>
            </a:r>
            <a:r>
              <a:rPr lang="en-US" sz="1000" dirty="0">
                <a:solidFill>
                  <a:schemeClr val="dk1"/>
                </a:solidFill>
                <a:latin typeface="Arial"/>
                <a:ea typeface="Arial"/>
                <a:cs typeface="Arial"/>
                <a:sym typeface="Arial"/>
              </a:rPr>
              <a:t>* </a:t>
            </a:r>
            <a:r>
              <a:rPr lang="en-US" sz="1000" dirty="0" err="1">
                <a:solidFill>
                  <a:schemeClr val="dk1"/>
                </a:solidFill>
                <a:latin typeface="Arial"/>
                <a:ea typeface="Arial"/>
                <a:cs typeface="Arial"/>
                <a:sym typeface="Arial"/>
              </a:rPr>
              <a:t>np.exp</a:t>
            </a:r>
            <a:r>
              <a:rPr lang="en-US" sz="1000" dirty="0">
                <a:solidFill>
                  <a:schemeClr val="dk1"/>
                </a:solidFill>
                <a:latin typeface="Arial"/>
                <a:ea typeface="Arial"/>
                <a:cs typeface="Arial"/>
                <a:sym typeface="Arial"/>
              </a:rPr>
              <a:t>(-0.05*x) </a:t>
            </a:r>
            <a:r>
              <a:rPr lang="en-US" sz="1000" dirty="0" smtClean="0">
                <a:solidFill>
                  <a:schemeClr val="dk1"/>
                </a:solidFill>
                <a:latin typeface="Arial"/>
                <a:ea typeface="Arial"/>
                <a:cs typeface="Arial"/>
                <a:sym typeface="Arial"/>
              </a:rPr>
              <a:t>+ </a:t>
            </a:r>
            <a:r>
              <a:rPr lang="en-US" sz="1000" dirty="0">
                <a:solidFill>
                  <a:schemeClr val="dk1"/>
                </a:solidFill>
                <a:latin typeface="Arial"/>
                <a:ea typeface="Arial"/>
                <a:cs typeface="Arial"/>
                <a:sym typeface="Arial"/>
              </a:rPr>
              <a:t>1.4 * </a:t>
            </a:r>
            <a:r>
              <a:rPr lang="en-US" sz="1000" dirty="0" err="1">
                <a:solidFill>
                  <a:schemeClr val="dk1"/>
                </a:solidFill>
                <a:latin typeface="Arial"/>
                <a:ea typeface="Arial"/>
                <a:cs typeface="Arial"/>
                <a:sym typeface="Arial"/>
              </a:rPr>
              <a:t>np.sin</a:t>
            </a:r>
            <a:r>
              <a:rPr lang="en-US" sz="1000" dirty="0">
                <a:solidFill>
                  <a:schemeClr val="dk1"/>
                </a:solidFill>
                <a:latin typeface="Arial"/>
                <a:ea typeface="Arial"/>
                <a:cs typeface="Arial"/>
                <a:sym typeface="Arial"/>
              </a:rPr>
              <a:t>(1.2*x) + 2.1 * </a:t>
            </a:r>
            <a:r>
              <a:rPr lang="en-US" sz="1000" dirty="0" err="1">
                <a:solidFill>
                  <a:schemeClr val="dk1"/>
                </a:solidFill>
                <a:latin typeface="Arial"/>
                <a:ea typeface="Arial"/>
                <a:cs typeface="Arial"/>
                <a:sym typeface="Arial"/>
              </a:rPr>
              <a:t>np.sin</a:t>
            </a:r>
            <a:r>
              <a:rPr lang="en-US" sz="1000" dirty="0">
                <a:solidFill>
                  <a:schemeClr val="dk1"/>
                </a:solidFill>
                <a:latin typeface="Arial"/>
                <a:ea typeface="Arial"/>
                <a:cs typeface="Arial"/>
                <a:sym typeface="Arial"/>
              </a:rPr>
              <a:t>(-2.2*x + 3)</a:t>
            </a:r>
            <a:endParaRPr sz="1000" dirty="0">
              <a:solidFill>
                <a:schemeClr val="dk1"/>
              </a:solidFill>
              <a:latin typeface="Arial"/>
              <a:ea typeface="Arial"/>
              <a:cs typeface="Arial"/>
              <a:sym typeface="Arial"/>
            </a:endParaRPr>
          </a:p>
          <a:p>
            <a:pPr marL="0" marR="0" lvl="0" indent="0" algn="l" rtl="0">
              <a:lnSpc>
                <a:spcPct val="120000"/>
              </a:lnSpc>
              <a:spcBef>
                <a:spcPts val="0"/>
              </a:spcBef>
              <a:spcAft>
                <a:spcPts val="0"/>
              </a:spcAft>
              <a:buClr>
                <a:schemeClr val="dk1"/>
              </a:buClr>
              <a:buSzPts val="1100"/>
              <a:buNone/>
            </a:pPr>
            <a:endParaRPr sz="1000" dirty="0">
              <a:solidFill>
                <a:schemeClr val="dk1"/>
              </a:solidFill>
              <a:latin typeface="Arial"/>
              <a:ea typeface="Arial"/>
              <a:cs typeface="Arial"/>
              <a:sym typeface="Arial"/>
            </a:endParaRPr>
          </a:p>
          <a:p>
            <a:pPr marL="0" lvl="0" indent="0" algn="l" rtl="0">
              <a:spcBef>
                <a:spcPts val="0"/>
              </a:spcBef>
              <a:spcAft>
                <a:spcPts val="0"/>
              </a:spcAft>
              <a:buClr>
                <a:schemeClr val="dk1"/>
              </a:buClr>
              <a:buSzPts val="1875"/>
              <a:buNone/>
            </a:pPr>
            <a:r>
              <a:rPr lang="en-US" sz="1000" dirty="0">
                <a:solidFill>
                  <a:srgbClr val="008000"/>
                </a:solidFill>
                <a:latin typeface="Arial"/>
                <a:ea typeface="Arial"/>
                <a:cs typeface="Arial"/>
                <a:sym typeface="Arial"/>
              </a:rPr>
              <a:t># </a:t>
            </a:r>
            <a:r>
              <a:rPr lang="en-US" sz="1000" dirty="0" err="1">
                <a:solidFill>
                  <a:srgbClr val="008000"/>
                </a:solidFill>
                <a:latin typeface="Arial"/>
                <a:ea typeface="Arial"/>
                <a:cs typeface="Arial"/>
                <a:sym typeface="Arial"/>
              </a:rPr>
              <a:t>faz</a:t>
            </a:r>
            <a:r>
              <a:rPr lang="en-US" sz="1000" dirty="0">
                <a:solidFill>
                  <a:srgbClr val="008000"/>
                </a:solidFill>
                <a:latin typeface="Arial"/>
                <a:ea typeface="Arial"/>
                <a:cs typeface="Arial"/>
                <a:sym typeface="Arial"/>
              </a:rPr>
              <a:t> com que o </a:t>
            </a:r>
            <a:r>
              <a:rPr lang="en-US" sz="1000" dirty="0" err="1">
                <a:solidFill>
                  <a:srgbClr val="008000"/>
                </a:solidFill>
                <a:latin typeface="Arial"/>
                <a:ea typeface="Arial"/>
                <a:cs typeface="Arial"/>
                <a:sym typeface="Arial"/>
              </a:rPr>
              <a:t>gerador</a:t>
            </a:r>
            <a:r>
              <a:rPr lang="en-US" sz="1000" dirty="0">
                <a:solidFill>
                  <a:srgbClr val="008000"/>
                </a:solidFill>
                <a:latin typeface="Arial"/>
                <a:ea typeface="Arial"/>
                <a:cs typeface="Arial"/>
                <a:sym typeface="Arial"/>
              </a:rPr>
              <a:t> de </a:t>
            </a:r>
            <a:r>
              <a:rPr lang="en-US" sz="1000" dirty="0" err="1">
                <a:solidFill>
                  <a:srgbClr val="008000"/>
                </a:solidFill>
                <a:latin typeface="Arial"/>
                <a:ea typeface="Arial"/>
                <a:cs typeface="Arial"/>
                <a:sym typeface="Arial"/>
              </a:rPr>
              <a:t>numeros</a:t>
            </a:r>
            <a:r>
              <a:rPr lang="en-US" sz="1000" dirty="0">
                <a:solidFill>
                  <a:srgbClr val="008000"/>
                </a:solidFill>
                <a:latin typeface="Arial"/>
                <a:ea typeface="Arial"/>
                <a:cs typeface="Arial"/>
                <a:sym typeface="Arial"/>
              </a:rPr>
              <a:t> </a:t>
            </a:r>
            <a:r>
              <a:rPr lang="en-US" sz="1000" dirty="0" err="1">
                <a:solidFill>
                  <a:srgbClr val="008000"/>
                </a:solidFill>
                <a:latin typeface="Arial"/>
                <a:ea typeface="Arial"/>
                <a:cs typeface="Arial"/>
                <a:sym typeface="Arial"/>
              </a:rPr>
              <a:t>aleatorios</a:t>
            </a:r>
            <a:r>
              <a:rPr lang="en-US" sz="1000" dirty="0">
                <a:solidFill>
                  <a:srgbClr val="008000"/>
                </a:solidFill>
                <a:latin typeface="Arial"/>
                <a:ea typeface="Arial"/>
                <a:cs typeface="Arial"/>
                <a:sym typeface="Arial"/>
              </a:rPr>
              <a:t> </a:t>
            </a:r>
            <a:r>
              <a:rPr lang="en-US" sz="1000" dirty="0" err="1">
                <a:solidFill>
                  <a:srgbClr val="008000"/>
                </a:solidFill>
                <a:latin typeface="Arial"/>
                <a:ea typeface="Arial"/>
                <a:cs typeface="Arial"/>
                <a:sym typeface="Arial"/>
              </a:rPr>
              <a:t>sempre</a:t>
            </a:r>
            <a:r>
              <a:rPr lang="en-US" sz="1000" dirty="0">
                <a:solidFill>
                  <a:srgbClr val="008000"/>
                </a:solidFill>
                <a:latin typeface="Arial"/>
                <a:ea typeface="Arial"/>
                <a:cs typeface="Arial"/>
                <a:sym typeface="Arial"/>
              </a:rPr>
              <a:t> </a:t>
            </a:r>
            <a:r>
              <a:rPr lang="en-US" sz="1000" dirty="0" err="1">
                <a:solidFill>
                  <a:srgbClr val="008000"/>
                </a:solidFill>
                <a:latin typeface="Arial"/>
                <a:ea typeface="Arial"/>
                <a:cs typeface="Arial"/>
                <a:sym typeface="Arial"/>
              </a:rPr>
              <a:t>forneca</a:t>
            </a:r>
            <a:r>
              <a:rPr lang="en-US" sz="1000" dirty="0">
                <a:solidFill>
                  <a:srgbClr val="008000"/>
                </a:solidFill>
                <a:latin typeface="Arial"/>
                <a:ea typeface="Arial"/>
                <a:cs typeface="Arial"/>
                <a:sym typeface="Arial"/>
              </a:rPr>
              <a:t> </a:t>
            </a:r>
            <a:r>
              <a:rPr lang="en-US" sz="1000" dirty="0" err="1">
                <a:solidFill>
                  <a:srgbClr val="008000"/>
                </a:solidFill>
                <a:latin typeface="Arial"/>
                <a:ea typeface="Arial"/>
                <a:cs typeface="Arial"/>
                <a:sym typeface="Arial"/>
              </a:rPr>
              <a:t>os</a:t>
            </a:r>
            <a:r>
              <a:rPr lang="en-US" sz="1000" dirty="0">
                <a:solidFill>
                  <a:srgbClr val="008000"/>
                </a:solidFill>
                <a:latin typeface="Arial"/>
                <a:ea typeface="Arial"/>
                <a:cs typeface="Arial"/>
                <a:sym typeface="Arial"/>
              </a:rPr>
              <a:t> </a:t>
            </a:r>
            <a:r>
              <a:rPr lang="en-US" sz="1000" dirty="0" err="1">
                <a:solidFill>
                  <a:srgbClr val="008000"/>
                </a:solidFill>
                <a:latin typeface="Arial"/>
                <a:ea typeface="Arial"/>
                <a:cs typeface="Arial"/>
                <a:sym typeface="Arial"/>
              </a:rPr>
              <a:t>mesmos</a:t>
            </a:r>
            <a:r>
              <a:rPr lang="en-US" sz="1000" dirty="0">
                <a:solidFill>
                  <a:srgbClr val="008000"/>
                </a:solidFill>
                <a:latin typeface="Arial"/>
                <a:ea typeface="Arial"/>
                <a:cs typeface="Arial"/>
                <a:sym typeface="Arial"/>
              </a:rPr>
              <a:t> </a:t>
            </a:r>
            <a:r>
              <a:rPr lang="en-US" sz="1000" dirty="0" err="1">
                <a:solidFill>
                  <a:srgbClr val="008000"/>
                </a:solidFill>
                <a:latin typeface="Arial"/>
                <a:ea typeface="Arial"/>
                <a:cs typeface="Arial"/>
                <a:sym typeface="Arial"/>
              </a:rPr>
              <a:t>valores</a:t>
            </a:r>
            <a:endParaRPr sz="1000" dirty="0">
              <a:solidFill>
                <a:schemeClr val="dk1"/>
              </a:solidFill>
              <a:latin typeface="Arial"/>
              <a:ea typeface="Arial"/>
              <a:cs typeface="Arial"/>
              <a:sym typeface="Arial"/>
            </a:endParaRPr>
          </a:p>
          <a:p>
            <a:pPr marL="0" lvl="0" indent="0" algn="l" rtl="0">
              <a:spcBef>
                <a:spcPts val="0"/>
              </a:spcBef>
              <a:spcAft>
                <a:spcPts val="0"/>
              </a:spcAft>
              <a:buClr>
                <a:schemeClr val="dk1"/>
              </a:buClr>
              <a:buSzPts val="1875"/>
              <a:buNone/>
            </a:pPr>
            <a:r>
              <a:rPr lang="en-US" sz="1000" dirty="0" err="1">
                <a:solidFill>
                  <a:schemeClr val="dk1"/>
                </a:solidFill>
                <a:latin typeface="Arial"/>
                <a:ea typeface="Arial"/>
                <a:cs typeface="Arial"/>
                <a:sym typeface="Arial"/>
              </a:rPr>
              <a:t>np.random.seed</a:t>
            </a:r>
            <a:r>
              <a:rPr lang="en-US" sz="1000" dirty="0">
                <a:solidFill>
                  <a:schemeClr val="dk1"/>
                </a:solidFill>
                <a:latin typeface="Arial"/>
                <a:ea typeface="Arial"/>
                <a:cs typeface="Arial"/>
                <a:sym typeface="Arial"/>
              </a:rPr>
              <a:t>(42)</a:t>
            </a:r>
            <a:r>
              <a:rPr lang="en-US" sz="1000" dirty="0">
                <a:solidFill>
                  <a:srgbClr val="008000"/>
                </a:solidFill>
                <a:latin typeface="Arial"/>
                <a:ea typeface="Arial"/>
                <a:cs typeface="Arial"/>
                <a:sym typeface="Arial"/>
              </a:rPr>
              <a:t> </a:t>
            </a:r>
            <a:endParaRPr sz="1000" dirty="0">
              <a:solidFill>
                <a:srgbClr val="008000"/>
              </a:solidFill>
              <a:latin typeface="Arial"/>
              <a:ea typeface="Arial"/>
              <a:cs typeface="Arial"/>
              <a:sym typeface="Arial"/>
            </a:endParaRPr>
          </a:p>
          <a:p>
            <a:pPr marL="0" lvl="0" indent="0" algn="l" rtl="0">
              <a:spcBef>
                <a:spcPts val="0"/>
              </a:spcBef>
              <a:spcAft>
                <a:spcPts val="0"/>
              </a:spcAft>
              <a:buClr>
                <a:schemeClr val="dk1"/>
              </a:buClr>
              <a:buSzPts val="1875"/>
              <a:buFont typeface="Arial"/>
              <a:buNone/>
            </a:pPr>
            <a:endParaRPr sz="1000" dirty="0">
              <a:solidFill>
                <a:schemeClr val="dk1"/>
              </a:solidFill>
              <a:latin typeface="Arial"/>
              <a:ea typeface="Arial"/>
              <a:cs typeface="Arial"/>
              <a:sym typeface="Arial"/>
            </a:endParaRPr>
          </a:p>
          <a:p>
            <a:pPr marL="0" lvl="0" indent="0" algn="l" rtl="0">
              <a:spcBef>
                <a:spcPts val="0"/>
              </a:spcBef>
              <a:spcAft>
                <a:spcPts val="0"/>
              </a:spcAft>
              <a:buClr>
                <a:schemeClr val="dk1"/>
              </a:buClr>
              <a:buSzPts val="1875"/>
              <a:buFont typeface="Arial"/>
              <a:buNone/>
            </a:pPr>
            <a:r>
              <a:rPr lang="en-US" sz="1000" dirty="0">
                <a:solidFill>
                  <a:srgbClr val="008000"/>
                </a:solidFill>
                <a:latin typeface="Arial"/>
                <a:ea typeface="Arial"/>
                <a:cs typeface="Arial"/>
                <a:sym typeface="Arial"/>
              </a:rPr>
              <a:t># </a:t>
            </a:r>
            <a:r>
              <a:rPr lang="en-US" sz="1000" dirty="0" err="1">
                <a:solidFill>
                  <a:srgbClr val="008000"/>
                </a:solidFill>
                <a:latin typeface="Arial"/>
                <a:ea typeface="Arial"/>
                <a:cs typeface="Arial"/>
                <a:sym typeface="Arial"/>
              </a:rPr>
              <a:t>adicionando</a:t>
            </a:r>
            <a:r>
              <a:rPr lang="en-US" sz="1000" dirty="0">
                <a:solidFill>
                  <a:srgbClr val="008000"/>
                </a:solidFill>
                <a:latin typeface="Arial"/>
                <a:ea typeface="Arial"/>
                <a:cs typeface="Arial"/>
                <a:sym typeface="Arial"/>
              </a:rPr>
              <a:t> </a:t>
            </a:r>
            <a:r>
              <a:rPr lang="en-US" sz="1000" dirty="0" err="1">
                <a:solidFill>
                  <a:srgbClr val="008000"/>
                </a:solidFill>
                <a:latin typeface="Arial"/>
                <a:ea typeface="Arial"/>
                <a:cs typeface="Arial"/>
                <a:sym typeface="Arial"/>
              </a:rPr>
              <a:t>ruido</a:t>
            </a:r>
            <a:r>
              <a:rPr lang="en-US" sz="1000" dirty="0">
                <a:solidFill>
                  <a:srgbClr val="008000"/>
                </a:solidFill>
                <a:latin typeface="Arial"/>
                <a:ea typeface="Arial"/>
                <a:cs typeface="Arial"/>
                <a:sym typeface="Arial"/>
              </a:rPr>
              <a:t> </a:t>
            </a:r>
            <a:r>
              <a:rPr lang="en-US" sz="1000" dirty="0" err="1">
                <a:solidFill>
                  <a:srgbClr val="008000"/>
                </a:solidFill>
                <a:latin typeface="Arial"/>
                <a:ea typeface="Arial"/>
                <a:cs typeface="Arial"/>
                <a:sym typeface="Arial"/>
              </a:rPr>
              <a:t>aos</a:t>
            </a:r>
            <a:r>
              <a:rPr lang="en-US" sz="1000" dirty="0">
                <a:solidFill>
                  <a:srgbClr val="008000"/>
                </a:solidFill>
                <a:latin typeface="Arial"/>
                <a:ea typeface="Arial"/>
                <a:cs typeface="Arial"/>
                <a:sym typeface="Arial"/>
              </a:rPr>
              <a:t> dados </a:t>
            </a:r>
            <a:r>
              <a:rPr lang="en-US" sz="1000" dirty="0" err="1">
                <a:solidFill>
                  <a:srgbClr val="008000"/>
                </a:solidFill>
                <a:latin typeface="Arial"/>
                <a:ea typeface="Arial"/>
                <a:cs typeface="Arial"/>
                <a:sym typeface="Arial"/>
              </a:rPr>
              <a:t>originais</a:t>
            </a:r>
            <a:endParaRPr sz="1000" dirty="0">
              <a:solidFill>
                <a:schemeClr val="dk1"/>
              </a:solidFill>
              <a:latin typeface="Arial"/>
              <a:ea typeface="Arial"/>
              <a:cs typeface="Arial"/>
              <a:sym typeface="Arial"/>
            </a:endParaRPr>
          </a:p>
          <a:p>
            <a:pPr marL="0" lvl="0" indent="0" algn="l" rtl="0">
              <a:spcBef>
                <a:spcPts val="0"/>
              </a:spcBef>
              <a:spcAft>
                <a:spcPts val="0"/>
              </a:spcAft>
              <a:buClr>
                <a:schemeClr val="dk1"/>
              </a:buClr>
              <a:buSzPts val="1875"/>
              <a:buFont typeface="Arial"/>
              <a:buNone/>
            </a:pPr>
            <a:r>
              <a:rPr lang="en-US" sz="1000" dirty="0" err="1">
                <a:solidFill>
                  <a:schemeClr val="dk1"/>
                </a:solidFill>
                <a:latin typeface="Arial"/>
                <a:ea typeface="Arial"/>
                <a:cs typeface="Arial"/>
                <a:sym typeface="Arial"/>
              </a:rPr>
              <a:t>y_noise</a:t>
            </a:r>
            <a:r>
              <a:rPr lang="en-US" sz="1000" dirty="0">
                <a:solidFill>
                  <a:schemeClr val="dk1"/>
                </a:solidFill>
                <a:latin typeface="Arial"/>
                <a:ea typeface="Arial"/>
                <a:cs typeface="Arial"/>
                <a:sym typeface="Arial"/>
              </a:rPr>
              <a:t> = y + </a:t>
            </a:r>
            <a:r>
              <a:rPr lang="en-US" sz="1000" dirty="0" err="1">
                <a:solidFill>
                  <a:schemeClr val="dk1"/>
                </a:solidFill>
                <a:latin typeface="Arial"/>
                <a:ea typeface="Arial"/>
                <a:cs typeface="Arial"/>
                <a:sym typeface="Arial"/>
              </a:rPr>
              <a:t>np.random.normal</a:t>
            </a:r>
            <a:r>
              <a:rPr lang="en-US" sz="1000" dirty="0">
                <a:solidFill>
                  <a:schemeClr val="dk1"/>
                </a:solidFill>
                <a:latin typeface="Arial"/>
                <a:ea typeface="Arial"/>
                <a:cs typeface="Arial"/>
                <a:sym typeface="Arial"/>
              </a:rPr>
              <a:t>(0, 0.5, size = </a:t>
            </a:r>
            <a:r>
              <a:rPr lang="en-US" sz="1000" dirty="0" err="1">
                <a:solidFill>
                  <a:schemeClr val="dk1"/>
                </a:solidFill>
                <a:latin typeface="Arial"/>
                <a:ea typeface="Arial"/>
                <a:cs typeface="Arial"/>
                <a:sym typeface="Arial"/>
              </a:rPr>
              <a:t>len</a:t>
            </a:r>
            <a:r>
              <a:rPr lang="en-US" sz="1000" dirty="0">
                <a:solidFill>
                  <a:schemeClr val="dk1"/>
                </a:solidFill>
                <a:latin typeface="Arial"/>
                <a:ea typeface="Arial"/>
                <a:cs typeface="Arial"/>
                <a:sym typeface="Arial"/>
              </a:rPr>
              <a:t>(y))</a:t>
            </a:r>
            <a:endParaRPr sz="1000" dirty="0">
              <a:solidFill>
                <a:schemeClr val="dk1"/>
              </a:solidFill>
              <a:latin typeface="Arial"/>
              <a:ea typeface="Arial"/>
              <a:cs typeface="Arial"/>
              <a:sym typeface="Arial"/>
            </a:endParaRPr>
          </a:p>
          <a:p>
            <a:pPr marL="0" marR="0" lvl="0" indent="0" algn="l" rtl="0">
              <a:lnSpc>
                <a:spcPct val="120000"/>
              </a:lnSpc>
              <a:spcBef>
                <a:spcPts val="0"/>
              </a:spcBef>
              <a:spcAft>
                <a:spcPts val="0"/>
              </a:spcAft>
              <a:buClr>
                <a:schemeClr val="dk1"/>
              </a:buClr>
              <a:buSzPts val="1100"/>
              <a:buNone/>
            </a:pPr>
            <a:endParaRPr sz="1000" dirty="0">
              <a:solidFill>
                <a:schemeClr val="dk1"/>
              </a:solidFill>
              <a:latin typeface="Arial"/>
              <a:ea typeface="Arial"/>
              <a:cs typeface="Arial"/>
              <a:sym typeface="Arial"/>
            </a:endParaRPr>
          </a:p>
          <a:p>
            <a:pPr marL="0" lvl="0" indent="0" algn="l" rtl="0">
              <a:spcBef>
                <a:spcPts val="0"/>
              </a:spcBef>
              <a:spcAft>
                <a:spcPts val="0"/>
              </a:spcAft>
              <a:buClr>
                <a:schemeClr val="dk1"/>
              </a:buClr>
              <a:buSzPts val="1875"/>
              <a:buFont typeface="Arial"/>
              <a:buNone/>
            </a:pPr>
            <a:r>
              <a:rPr lang="en-US" sz="1000" dirty="0">
                <a:solidFill>
                  <a:srgbClr val="008000"/>
                </a:solidFill>
                <a:latin typeface="Arial"/>
                <a:ea typeface="Arial"/>
                <a:cs typeface="Arial"/>
                <a:sym typeface="Arial"/>
              </a:rPr>
              <a:t># </a:t>
            </a:r>
            <a:r>
              <a:rPr lang="en-US" sz="1000" dirty="0" err="1">
                <a:solidFill>
                  <a:srgbClr val="008000"/>
                </a:solidFill>
                <a:latin typeface="Arial"/>
                <a:ea typeface="Arial"/>
                <a:cs typeface="Arial"/>
                <a:sym typeface="Arial"/>
              </a:rPr>
              <a:t>trata</a:t>
            </a:r>
            <a:r>
              <a:rPr lang="en-US" sz="1000" dirty="0">
                <a:solidFill>
                  <a:srgbClr val="008000"/>
                </a:solidFill>
                <a:latin typeface="Arial"/>
                <a:ea typeface="Arial"/>
                <a:cs typeface="Arial"/>
                <a:sym typeface="Arial"/>
              </a:rPr>
              <a:t> o </a:t>
            </a:r>
            <a:r>
              <a:rPr lang="en-US" sz="1000" dirty="0" err="1">
                <a:solidFill>
                  <a:srgbClr val="008000"/>
                </a:solidFill>
                <a:latin typeface="Arial"/>
                <a:ea typeface="Arial"/>
                <a:cs typeface="Arial"/>
                <a:sym typeface="Arial"/>
              </a:rPr>
              <a:t>ajuste</a:t>
            </a:r>
            <a:r>
              <a:rPr lang="en-US" sz="1000" dirty="0">
                <a:solidFill>
                  <a:srgbClr val="008000"/>
                </a:solidFill>
                <a:latin typeface="Arial"/>
                <a:ea typeface="Arial"/>
                <a:cs typeface="Arial"/>
                <a:sym typeface="Arial"/>
              </a:rPr>
              <a:t> de </a:t>
            </a:r>
            <a:r>
              <a:rPr lang="en-US" sz="1000" dirty="0" err="1">
                <a:solidFill>
                  <a:srgbClr val="008000"/>
                </a:solidFill>
                <a:latin typeface="Arial"/>
                <a:ea typeface="Arial"/>
                <a:cs typeface="Arial"/>
                <a:sym typeface="Arial"/>
              </a:rPr>
              <a:t>curva</a:t>
            </a:r>
            <a:r>
              <a:rPr lang="en-US" sz="1000" dirty="0">
                <a:solidFill>
                  <a:srgbClr val="008000"/>
                </a:solidFill>
                <a:latin typeface="Arial"/>
                <a:ea typeface="Arial"/>
                <a:cs typeface="Arial"/>
                <a:sym typeface="Arial"/>
              </a:rPr>
              <a:t> </a:t>
            </a:r>
            <a:r>
              <a:rPr lang="en-US" sz="1000" dirty="0" err="1">
                <a:solidFill>
                  <a:srgbClr val="008000"/>
                </a:solidFill>
                <a:latin typeface="Arial"/>
                <a:ea typeface="Arial"/>
                <a:cs typeface="Arial"/>
                <a:sym typeface="Arial"/>
              </a:rPr>
              <a:t>como</a:t>
            </a:r>
            <a:r>
              <a:rPr lang="en-US" sz="1000" dirty="0">
                <a:solidFill>
                  <a:srgbClr val="008000"/>
                </a:solidFill>
                <a:latin typeface="Arial"/>
                <a:ea typeface="Arial"/>
                <a:cs typeface="Arial"/>
                <a:sym typeface="Arial"/>
              </a:rPr>
              <a:t> um </a:t>
            </a:r>
            <a:r>
              <a:rPr lang="en-US" sz="1000" dirty="0" err="1">
                <a:solidFill>
                  <a:srgbClr val="008000"/>
                </a:solidFill>
                <a:latin typeface="Arial"/>
                <a:ea typeface="Arial"/>
                <a:cs typeface="Arial"/>
                <a:sym typeface="Arial"/>
              </a:rPr>
              <a:t>problema</a:t>
            </a:r>
            <a:r>
              <a:rPr lang="en-US" sz="1000" dirty="0">
                <a:solidFill>
                  <a:srgbClr val="008000"/>
                </a:solidFill>
                <a:latin typeface="Arial"/>
                <a:ea typeface="Arial"/>
                <a:cs typeface="Arial"/>
                <a:sym typeface="Arial"/>
              </a:rPr>
              <a:t> de </a:t>
            </a:r>
            <a:r>
              <a:rPr lang="en-US" sz="1000" dirty="0" err="1">
                <a:solidFill>
                  <a:srgbClr val="008000"/>
                </a:solidFill>
                <a:latin typeface="Arial"/>
                <a:ea typeface="Arial"/>
                <a:cs typeface="Arial"/>
                <a:sym typeface="Arial"/>
              </a:rPr>
              <a:t>regressao</a:t>
            </a:r>
            <a:r>
              <a:rPr lang="en-US" sz="1000" dirty="0">
                <a:solidFill>
                  <a:srgbClr val="008000"/>
                </a:solidFill>
                <a:latin typeface="Arial"/>
                <a:ea typeface="Arial"/>
                <a:cs typeface="Arial"/>
                <a:sym typeface="Arial"/>
              </a:rPr>
              <a:t> e </a:t>
            </a:r>
            <a:r>
              <a:rPr lang="en-US" sz="1000" dirty="0" err="1">
                <a:solidFill>
                  <a:srgbClr val="008000"/>
                </a:solidFill>
                <a:latin typeface="Arial"/>
                <a:ea typeface="Arial"/>
                <a:cs typeface="Arial"/>
                <a:sym typeface="Arial"/>
              </a:rPr>
              <a:t>treina</a:t>
            </a:r>
            <a:r>
              <a:rPr lang="en-US" sz="1000" dirty="0">
                <a:solidFill>
                  <a:srgbClr val="008000"/>
                </a:solidFill>
                <a:latin typeface="Arial"/>
                <a:ea typeface="Arial"/>
                <a:cs typeface="Arial"/>
                <a:sym typeface="Arial"/>
              </a:rPr>
              <a:t> um </a:t>
            </a:r>
            <a:r>
              <a:rPr lang="en-US" sz="1000" dirty="0" err="1">
                <a:solidFill>
                  <a:srgbClr val="008000"/>
                </a:solidFill>
                <a:latin typeface="Arial"/>
                <a:ea typeface="Arial"/>
                <a:cs typeface="Arial"/>
                <a:sym typeface="Arial"/>
              </a:rPr>
              <a:t>modelo</a:t>
            </a:r>
            <a:r>
              <a:rPr lang="en-US" sz="1000" dirty="0">
                <a:solidFill>
                  <a:srgbClr val="008000"/>
                </a:solidFill>
                <a:latin typeface="Arial"/>
                <a:ea typeface="Arial"/>
                <a:cs typeface="Arial"/>
                <a:sym typeface="Arial"/>
              </a:rPr>
              <a:t> para que se </a:t>
            </a:r>
            <a:r>
              <a:rPr lang="en-US" sz="1000" dirty="0" err="1">
                <a:solidFill>
                  <a:srgbClr val="008000"/>
                </a:solidFill>
                <a:latin typeface="Arial"/>
                <a:ea typeface="Arial"/>
                <a:cs typeface="Arial"/>
                <a:sym typeface="Arial"/>
              </a:rPr>
              <a:t>ajuste</a:t>
            </a:r>
            <a:r>
              <a:rPr lang="en-US" sz="1000" dirty="0">
                <a:solidFill>
                  <a:srgbClr val="008000"/>
                </a:solidFill>
                <a:latin typeface="Arial"/>
                <a:ea typeface="Arial"/>
                <a:cs typeface="Arial"/>
                <a:sym typeface="Arial"/>
              </a:rPr>
              <a:t> </a:t>
            </a:r>
            <a:r>
              <a:rPr lang="en-US" sz="1000" dirty="0" err="1">
                <a:solidFill>
                  <a:srgbClr val="008000"/>
                </a:solidFill>
                <a:latin typeface="Arial"/>
                <a:ea typeface="Arial"/>
                <a:cs typeface="Arial"/>
                <a:sym typeface="Arial"/>
              </a:rPr>
              <a:t>aos</a:t>
            </a:r>
            <a:r>
              <a:rPr lang="en-US" sz="1000" dirty="0">
                <a:solidFill>
                  <a:srgbClr val="008000"/>
                </a:solidFill>
                <a:latin typeface="Arial"/>
                <a:ea typeface="Arial"/>
                <a:cs typeface="Arial"/>
                <a:sym typeface="Arial"/>
              </a:rPr>
              <a:t> dados.</a:t>
            </a:r>
            <a:endParaRPr sz="1000" dirty="0">
              <a:solidFill>
                <a:schemeClr val="dk1"/>
              </a:solidFill>
              <a:latin typeface="Arial"/>
              <a:ea typeface="Arial"/>
              <a:cs typeface="Arial"/>
              <a:sym typeface="Arial"/>
            </a:endParaRPr>
          </a:p>
          <a:p>
            <a:pPr marL="0" marR="0" lvl="0" indent="0" algn="l" rtl="0">
              <a:lnSpc>
                <a:spcPct val="120000"/>
              </a:lnSpc>
              <a:spcBef>
                <a:spcPts val="0"/>
              </a:spcBef>
              <a:spcAft>
                <a:spcPts val="0"/>
              </a:spcAft>
              <a:buClr>
                <a:schemeClr val="dk1"/>
              </a:buClr>
              <a:buSzPts val="1100"/>
              <a:buNone/>
            </a:pPr>
            <a:r>
              <a:rPr lang="en-US" sz="1000" dirty="0" err="1">
                <a:solidFill>
                  <a:schemeClr val="dk1"/>
                </a:solidFill>
                <a:latin typeface="Arial"/>
                <a:ea typeface="Arial"/>
                <a:cs typeface="Arial"/>
                <a:sym typeface="Arial"/>
              </a:rPr>
              <a:t>mlp</a:t>
            </a:r>
            <a:r>
              <a:rPr lang="en-US" sz="1000" dirty="0">
                <a:solidFill>
                  <a:schemeClr val="dk1"/>
                </a:solidFill>
                <a:latin typeface="Arial"/>
                <a:ea typeface="Arial"/>
                <a:cs typeface="Arial"/>
                <a:sym typeface="Arial"/>
              </a:rPr>
              <a:t> = </a:t>
            </a:r>
            <a:r>
              <a:rPr lang="en-US" sz="1000" dirty="0" err="1">
                <a:solidFill>
                  <a:schemeClr val="dk1"/>
                </a:solidFill>
                <a:latin typeface="Arial"/>
                <a:ea typeface="Arial"/>
                <a:cs typeface="Arial"/>
                <a:sym typeface="Arial"/>
              </a:rPr>
              <a:t>MLPRegressor</a:t>
            </a:r>
            <a:r>
              <a:rPr lang="en-US" sz="1000" dirty="0">
                <a:solidFill>
                  <a:schemeClr val="dk1"/>
                </a:solidFill>
                <a:latin typeface="Arial"/>
                <a:ea typeface="Arial"/>
                <a:cs typeface="Arial"/>
                <a:sym typeface="Arial"/>
              </a:rPr>
              <a:t>(</a:t>
            </a:r>
            <a:r>
              <a:rPr lang="en-US" sz="1000" dirty="0" err="1">
                <a:solidFill>
                  <a:schemeClr val="dk1"/>
                </a:solidFill>
                <a:latin typeface="Arial"/>
                <a:ea typeface="Arial"/>
                <a:cs typeface="Arial"/>
                <a:sym typeface="Arial"/>
              </a:rPr>
              <a:t>hidden_layer_sizes</a:t>
            </a:r>
            <a:r>
              <a:rPr lang="en-US" sz="1000" dirty="0">
                <a:solidFill>
                  <a:schemeClr val="dk1"/>
                </a:solidFill>
                <a:latin typeface="Arial"/>
                <a:ea typeface="Arial"/>
                <a:cs typeface="Arial"/>
                <a:sym typeface="Arial"/>
              </a:rPr>
              <a:t>=(30,20,10), </a:t>
            </a:r>
            <a:r>
              <a:rPr lang="en-US" sz="1000" dirty="0" err="1" smtClean="0">
                <a:solidFill>
                  <a:schemeClr val="dk1"/>
                </a:solidFill>
                <a:latin typeface="Arial"/>
                <a:ea typeface="Arial"/>
                <a:cs typeface="Arial"/>
                <a:sym typeface="Arial"/>
              </a:rPr>
              <a:t>max_iter</a:t>
            </a:r>
            <a:r>
              <a:rPr lang="en-US" sz="1000" dirty="0" smtClean="0">
                <a:solidFill>
                  <a:schemeClr val="dk1"/>
                </a:solidFill>
                <a:latin typeface="Arial"/>
                <a:ea typeface="Arial"/>
                <a:cs typeface="Arial"/>
                <a:sym typeface="Arial"/>
              </a:rPr>
              <a:t>=10000</a:t>
            </a:r>
            <a:r>
              <a:rPr lang="en-US" sz="1000" dirty="0">
                <a:solidFill>
                  <a:schemeClr val="dk1"/>
                </a:solidFill>
                <a:latin typeface="Arial"/>
                <a:ea typeface="Arial"/>
                <a:cs typeface="Arial"/>
                <a:sym typeface="Arial"/>
              </a:rPr>
              <a:t>, solver='</a:t>
            </a:r>
            <a:r>
              <a:rPr lang="en-US" sz="1000" dirty="0" err="1">
                <a:solidFill>
                  <a:schemeClr val="dk1"/>
                </a:solidFill>
                <a:latin typeface="Arial"/>
                <a:ea typeface="Arial"/>
                <a:cs typeface="Arial"/>
                <a:sym typeface="Arial"/>
              </a:rPr>
              <a:t>lbfgs</a:t>
            </a:r>
            <a:r>
              <a:rPr lang="en-US" sz="1000" dirty="0">
                <a:solidFill>
                  <a:schemeClr val="dk1"/>
                </a:solidFill>
                <a:latin typeface="Arial"/>
                <a:ea typeface="Arial"/>
                <a:cs typeface="Arial"/>
                <a:sym typeface="Arial"/>
              </a:rPr>
              <a:t>', alpha=0.9, activation='</a:t>
            </a:r>
            <a:r>
              <a:rPr lang="en-US" sz="1000" dirty="0" err="1">
                <a:solidFill>
                  <a:schemeClr val="dk1"/>
                </a:solidFill>
                <a:latin typeface="Arial"/>
                <a:ea typeface="Arial"/>
                <a:cs typeface="Arial"/>
                <a:sym typeface="Arial"/>
              </a:rPr>
              <a:t>tanh</a:t>
            </a:r>
            <a:r>
              <a:rPr lang="en-US" sz="1000" dirty="0" smtClean="0">
                <a:solidFill>
                  <a:schemeClr val="dk1"/>
                </a:solidFill>
                <a:latin typeface="Arial"/>
                <a:ea typeface="Arial"/>
                <a:cs typeface="Arial"/>
                <a:sym typeface="Arial"/>
              </a:rPr>
              <a:t>')</a:t>
            </a:r>
            <a:endParaRPr sz="1000" dirty="0">
              <a:solidFill>
                <a:schemeClr val="dk1"/>
              </a:solidFill>
              <a:latin typeface="Arial"/>
              <a:ea typeface="Arial"/>
              <a:cs typeface="Arial"/>
              <a:sym typeface="Arial"/>
            </a:endParaRPr>
          </a:p>
          <a:p>
            <a:pPr marL="0" marR="0" lvl="0" indent="0" algn="l" rtl="0">
              <a:lnSpc>
                <a:spcPct val="120000"/>
              </a:lnSpc>
              <a:spcBef>
                <a:spcPts val="0"/>
              </a:spcBef>
              <a:spcAft>
                <a:spcPts val="0"/>
              </a:spcAft>
              <a:buClr>
                <a:schemeClr val="dk1"/>
              </a:buClr>
              <a:buSzPts val="1100"/>
              <a:buNone/>
            </a:pPr>
            <a:r>
              <a:rPr lang="en-US" sz="1000" dirty="0" err="1">
                <a:solidFill>
                  <a:schemeClr val="dk1"/>
                </a:solidFill>
                <a:latin typeface="Arial"/>
                <a:ea typeface="Arial"/>
                <a:cs typeface="Arial"/>
                <a:sym typeface="Arial"/>
              </a:rPr>
              <a:t>yfit</a:t>
            </a:r>
            <a:r>
              <a:rPr lang="en-US" sz="1000" dirty="0">
                <a:solidFill>
                  <a:schemeClr val="dk1"/>
                </a:solidFill>
                <a:latin typeface="Arial"/>
                <a:ea typeface="Arial"/>
                <a:cs typeface="Arial"/>
                <a:sym typeface="Arial"/>
              </a:rPr>
              <a:t> = </a:t>
            </a:r>
            <a:r>
              <a:rPr lang="en-US" sz="1000" dirty="0" err="1">
                <a:solidFill>
                  <a:schemeClr val="dk1"/>
                </a:solidFill>
                <a:latin typeface="Arial"/>
                <a:ea typeface="Arial"/>
                <a:cs typeface="Arial"/>
                <a:sym typeface="Arial"/>
              </a:rPr>
              <a:t>mlp.fit</a:t>
            </a:r>
            <a:r>
              <a:rPr lang="en-US" sz="1000" dirty="0">
                <a:solidFill>
                  <a:schemeClr val="dk1"/>
                </a:solidFill>
                <a:latin typeface="Arial"/>
                <a:ea typeface="Arial"/>
                <a:cs typeface="Arial"/>
                <a:sym typeface="Arial"/>
              </a:rPr>
              <a:t>(x[:, None], </a:t>
            </a:r>
            <a:r>
              <a:rPr lang="en-US" sz="1000" dirty="0" err="1">
                <a:solidFill>
                  <a:schemeClr val="dk1"/>
                </a:solidFill>
                <a:latin typeface="Arial"/>
                <a:ea typeface="Arial"/>
                <a:cs typeface="Arial"/>
                <a:sym typeface="Arial"/>
              </a:rPr>
              <a:t>y_noise</a:t>
            </a:r>
            <a:r>
              <a:rPr lang="en-US" sz="1000" dirty="0">
                <a:solidFill>
                  <a:schemeClr val="dk1"/>
                </a:solidFill>
                <a:latin typeface="Arial"/>
                <a:ea typeface="Arial"/>
                <a:cs typeface="Arial"/>
                <a:sym typeface="Arial"/>
              </a:rPr>
              <a:t>).predict(x[:, None])</a:t>
            </a:r>
            <a:endParaRPr sz="1000" dirty="0">
              <a:solidFill>
                <a:schemeClr val="dk1"/>
              </a:solidFill>
              <a:latin typeface="Arial"/>
              <a:ea typeface="Arial"/>
              <a:cs typeface="Arial"/>
              <a:sym typeface="Arial"/>
            </a:endParaRPr>
          </a:p>
          <a:p>
            <a:pPr marL="0" marR="0" lvl="0" indent="0" algn="l" rtl="0">
              <a:lnSpc>
                <a:spcPct val="120000"/>
              </a:lnSpc>
              <a:spcBef>
                <a:spcPts val="0"/>
              </a:spcBef>
              <a:spcAft>
                <a:spcPts val="0"/>
              </a:spcAft>
              <a:buClr>
                <a:schemeClr val="dk1"/>
              </a:buClr>
              <a:buSzPts val="1100"/>
              <a:buNone/>
            </a:pPr>
            <a:endParaRPr sz="1000" dirty="0">
              <a:solidFill>
                <a:schemeClr val="dk1"/>
              </a:solidFill>
              <a:latin typeface="Arial"/>
              <a:ea typeface="Arial"/>
              <a:cs typeface="Arial"/>
              <a:sym typeface="Arial"/>
            </a:endParaRPr>
          </a:p>
          <a:p>
            <a:pPr marL="0" marR="0" lvl="0" indent="0" algn="l" rtl="0">
              <a:lnSpc>
                <a:spcPct val="120000"/>
              </a:lnSpc>
              <a:spcBef>
                <a:spcPts val="0"/>
              </a:spcBef>
              <a:spcAft>
                <a:spcPts val="0"/>
              </a:spcAft>
              <a:buClr>
                <a:schemeClr val="dk1"/>
              </a:buClr>
              <a:buSzPts val="1100"/>
              <a:buNone/>
            </a:pPr>
            <a:r>
              <a:rPr lang="en-US" sz="1000" dirty="0" err="1">
                <a:solidFill>
                  <a:schemeClr val="dk1"/>
                </a:solidFill>
                <a:latin typeface="Arial"/>
                <a:ea typeface="Arial"/>
                <a:cs typeface="Arial"/>
                <a:sym typeface="Arial"/>
              </a:rPr>
              <a:t>plt.figure</a:t>
            </a:r>
            <a:r>
              <a:rPr lang="en-US" sz="1000" dirty="0">
                <a:solidFill>
                  <a:schemeClr val="dk1"/>
                </a:solidFill>
                <a:latin typeface="Arial"/>
                <a:ea typeface="Arial"/>
                <a:cs typeface="Arial"/>
                <a:sym typeface="Arial"/>
              </a:rPr>
              <a:t>(</a:t>
            </a:r>
            <a:r>
              <a:rPr lang="en-US" sz="1000" dirty="0" err="1">
                <a:solidFill>
                  <a:schemeClr val="dk1"/>
                </a:solidFill>
                <a:latin typeface="Arial"/>
                <a:ea typeface="Arial"/>
                <a:cs typeface="Arial"/>
                <a:sym typeface="Arial"/>
              </a:rPr>
              <a:t>figsize</a:t>
            </a:r>
            <a:r>
              <a:rPr lang="en-US" sz="1000" dirty="0">
                <a:solidFill>
                  <a:schemeClr val="dk1"/>
                </a:solidFill>
                <a:latin typeface="Arial"/>
                <a:ea typeface="Arial"/>
                <a:cs typeface="Arial"/>
                <a:sym typeface="Arial"/>
              </a:rPr>
              <a:t> = (10,8))</a:t>
            </a:r>
            <a:endParaRPr sz="1000" dirty="0">
              <a:solidFill>
                <a:schemeClr val="dk1"/>
              </a:solidFill>
              <a:latin typeface="Arial"/>
              <a:ea typeface="Arial"/>
              <a:cs typeface="Arial"/>
              <a:sym typeface="Arial"/>
            </a:endParaRPr>
          </a:p>
          <a:p>
            <a:pPr marL="0" marR="0" lvl="0" indent="0" algn="l" rtl="0">
              <a:lnSpc>
                <a:spcPct val="120000"/>
              </a:lnSpc>
              <a:spcBef>
                <a:spcPts val="0"/>
              </a:spcBef>
              <a:spcAft>
                <a:spcPts val="0"/>
              </a:spcAft>
              <a:buClr>
                <a:schemeClr val="dk1"/>
              </a:buClr>
              <a:buSzPts val="1100"/>
              <a:buNone/>
            </a:pPr>
            <a:r>
              <a:rPr lang="en-US" sz="1000" dirty="0" err="1">
                <a:solidFill>
                  <a:schemeClr val="dk1"/>
                </a:solidFill>
                <a:latin typeface="Arial"/>
                <a:ea typeface="Arial"/>
                <a:cs typeface="Arial"/>
                <a:sym typeface="Arial"/>
              </a:rPr>
              <a:t>plt.plot</a:t>
            </a:r>
            <a:r>
              <a:rPr lang="en-US" sz="1000" dirty="0">
                <a:solidFill>
                  <a:schemeClr val="dk1"/>
                </a:solidFill>
                <a:latin typeface="Arial"/>
                <a:ea typeface="Arial"/>
                <a:cs typeface="Arial"/>
                <a:sym typeface="Arial"/>
              </a:rPr>
              <a:t>(x, </a:t>
            </a:r>
            <a:r>
              <a:rPr lang="en-US" sz="1000" dirty="0" err="1">
                <a:solidFill>
                  <a:schemeClr val="dk1"/>
                </a:solidFill>
                <a:latin typeface="Arial"/>
                <a:ea typeface="Arial"/>
                <a:cs typeface="Arial"/>
                <a:sym typeface="Arial"/>
              </a:rPr>
              <a:t>y_noise</a:t>
            </a:r>
            <a:r>
              <a:rPr lang="en-US" sz="1000" dirty="0">
                <a:solidFill>
                  <a:schemeClr val="dk1"/>
                </a:solidFill>
                <a:latin typeface="Arial"/>
                <a:ea typeface="Arial"/>
                <a:cs typeface="Arial"/>
                <a:sym typeface="Arial"/>
              </a:rPr>
              <a:t>, 'o', label = 'dado original + </a:t>
            </a:r>
            <a:r>
              <a:rPr lang="en-US" sz="1000" dirty="0" err="1">
                <a:solidFill>
                  <a:schemeClr val="dk1"/>
                </a:solidFill>
                <a:latin typeface="Arial"/>
                <a:ea typeface="Arial"/>
                <a:cs typeface="Arial"/>
                <a:sym typeface="Arial"/>
              </a:rPr>
              <a:t>ruido</a:t>
            </a:r>
            <a:r>
              <a:rPr lang="en-US" sz="1000" dirty="0" smtClean="0">
                <a:solidFill>
                  <a:schemeClr val="dk1"/>
                </a:solidFill>
                <a:latin typeface="Arial"/>
                <a:ea typeface="Arial"/>
                <a:cs typeface="Arial"/>
                <a:sym typeface="Arial"/>
              </a:rPr>
              <a:t>')</a:t>
            </a:r>
            <a:endParaRPr sz="1000" dirty="0">
              <a:solidFill>
                <a:schemeClr val="dk1"/>
              </a:solidFill>
              <a:latin typeface="Arial"/>
              <a:ea typeface="Arial"/>
              <a:cs typeface="Arial"/>
              <a:sym typeface="Arial"/>
            </a:endParaRPr>
          </a:p>
          <a:p>
            <a:pPr marL="0" marR="0" lvl="0" indent="0" algn="l" rtl="0">
              <a:lnSpc>
                <a:spcPct val="120000"/>
              </a:lnSpc>
              <a:spcBef>
                <a:spcPts val="0"/>
              </a:spcBef>
              <a:spcAft>
                <a:spcPts val="0"/>
              </a:spcAft>
              <a:buClr>
                <a:schemeClr val="dk1"/>
              </a:buClr>
              <a:buSzPts val="1100"/>
              <a:buNone/>
            </a:pPr>
            <a:r>
              <a:rPr lang="en-US" sz="1000" dirty="0" err="1">
                <a:solidFill>
                  <a:schemeClr val="dk1"/>
                </a:solidFill>
                <a:latin typeface="Arial"/>
                <a:ea typeface="Arial"/>
                <a:cs typeface="Arial"/>
                <a:sym typeface="Arial"/>
              </a:rPr>
              <a:t>plt.plot</a:t>
            </a:r>
            <a:r>
              <a:rPr lang="en-US" sz="1000" dirty="0">
                <a:solidFill>
                  <a:schemeClr val="dk1"/>
                </a:solidFill>
                <a:latin typeface="Arial"/>
                <a:ea typeface="Arial"/>
                <a:cs typeface="Arial"/>
                <a:sym typeface="Arial"/>
              </a:rPr>
              <a:t>(x, y, 'k', label = 'dado original')</a:t>
            </a:r>
            <a:endParaRPr sz="1000" dirty="0">
              <a:solidFill>
                <a:schemeClr val="dk1"/>
              </a:solidFill>
              <a:latin typeface="Arial"/>
              <a:ea typeface="Arial"/>
              <a:cs typeface="Arial"/>
              <a:sym typeface="Arial"/>
            </a:endParaRPr>
          </a:p>
          <a:p>
            <a:pPr marL="0" marR="0" lvl="0" indent="0" algn="l" rtl="0">
              <a:lnSpc>
                <a:spcPct val="120000"/>
              </a:lnSpc>
              <a:spcBef>
                <a:spcPts val="0"/>
              </a:spcBef>
              <a:spcAft>
                <a:spcPts val="0"/>
              </a:spcAft>
              <a:buClr>
                <a:schemeClr val="dk1"/>
              </a:buClr>
              <a:buSzPts val="1100"/>
              <a:buNone/>
            </a:pPr>
            <a:r>
              <a:rPr lang="en-US" sz="1000" dirty="0" err="1">
                <a:solidFill>
                  <a:schemeClr val="dk1"/>
                </a:solidFill>
                <a:latin typeface="Arial"/>
                <a:ea typeface="Arial"/>
                <a:cs typeface="Arial"/>
                <a:sym typeface="Arial"/>
              </a:rPr>
              <a:t>plt.plot</a:t>
            </a:r>
            <a:r>
              <a:rPr lang="en-US" sz="1000" dirty="0">
                <a:solidFill>
                  <a:schemeClr val="dk1"/>
                </a:solidFill>
                <a:latin typeface="Arial"/>
                <a:ea typeface="Arial"/>
                <a:cs typeface="Arial"/>
                <a:sym typeface="Arial"/>
              </a:rPr>
              <a:t>(x, </a:t>
            </a:r>
            <a:r>
              <a:rPr lang="en-US" sz="1000" dirty="0" err="1">
                <a:solidFill>
                  <a:schemeClr val="dk1"/>
                </a:solidFill>
                <a:latin typeface="Arial"/>
                <a:ea typeface="Arial"/>
                <a:cs typeface="Arial"/>
                <a:sym typeface="Arial"/>
              </a:rPr>
              <a:t>yfit</a:t>
            </a:r>
            <a:r>
              <a:rPr lang="en-US" sz="1000" dirty="0">
                <a:solidFill>
                  <a:schemeClr val="dk1"/>
                </a:solidFill>
                <a:latin typeface="Arial"/>
                <a:ea typeface="Arial"/>
                <a:cs typeface="Arial"/>
                <a:sym typeface="Arial"/>
              </a:rPr>
              <a:t>, '-r', label = '</a:t>
            </a:r>
            <a:r>
              <a:rPr lang="en-US" sz="1000" dirty="0" err="1">
                <a:solidFill>
                  <a:schemeClr val="dk1"/>
                </a:solidFill>
                <a:latin typeface="Arial"/>
                <a:ea typeface="Arial"/>
                <a:cs typeface="Arial"/>
                <a:sym typeface="Arial"/>
              </a:rPr>
              <a:t>curva</a:t>
            </a:r>
            <a:r>
              <a:rPr lang="en-US" sz="1000" dirty="0">
                <a:solidFill>
                  <a:schemeClr val="dk1"/>
                </a:solidFill>
                <a:latin typeface="Arial"/>
                <a:ea typeface="Arial"/>
                <a:cs typeface="Arial"/>
                <a:sym typeface="Arial"/>
              </a:rPr>
              <a:t> </a:t>
            </a:r>
            <a:r>
              <a:rPr lang="en-US" sz="1000" dirty="0" err="1">
                <a:solidFill>
                  <a:schemeClr val="dk1"/>
                </a:solidFill>
                <a:latin typeface="Arial"/>
                <a:ea typeface="Arial"/>
                <a:cs typeface="Arial"/>
                <a:sym typeface="Arial"/>
              </a:rPr>
              <a:t>ajustada</a:t>
            </a:r>
            <a:r>
              <a:rPr lang="en-US" sz="1000" dirty="0">
                <a:solidFill>
                  <a:schemeClr val="dk1"/>
                </a:solidFill>
                <a:latin typeface="Arial"/>
                <a:ea typeface="Arial"/>
                <a:cs typeface="Arial"/>
                <a:sym typeface="Arial"/>
              </a:rPr>
              <a:t> com MLP', </a:t>
            </a:r>
            <a:r>
              <a:rPr lang="en-US" sz="1000" dirty="0" err="1">
                <a:solidFill>
                  <a:schemeClr val="dk1"/>
                </a:solidFill>
                <a:latin typeface="Arial"/>
                <a:ea typeface="Arial"/>
                <a:cs typeface="Arial"/>
                <a:sym typeface="Arial"/>
              </a:rPr>
              <a:t>zorder</a:t>
            </a:r>
            <a:r>
              <a:rPr lang="en-US" sz="1000" dirty="0">
                <a:solidFill>
                  <a:schemeClr val="dk1"/>
                </a:solidFill>
                <a:latin typeface="Arial"/>
                <a:ea typeface="Arial"/>
                <a:cs typeface="Arial"/>
                <a:sym typeface="Arial"/>
              </a:rPr>
              <a:t> = 10)</a:t>
            </a:r>
            <a:endParaRPr sz="1000" dirty="0">
              <a:solidFill>
                <a:schemeClr val="dk1"/>
              </a:solidFill>
              <a:latin typeface="Arial"/>
              <a:ea typeface="Arial"/>
              <a:cs typeface="Arial"/>
              <a:sym typeface="Arial"/>
            </a:endParaRPr>
          </a:p>
          <a:p>
            <a:pPr marL="0" marR="0" lvl="0" indent="0" algn="l" rtl="0">
              <a:lnSpc>
                <a:spcPct val="120000"/>
              </a:lnSpc>
              <a:spcBef>
                <a:spcPts val="0"/>
              </a:spcBef>
              <a:spcAft>
                <a:spcPts val="0"/>
              </a:spcAft>
              <a:buClr>
                <a:schemeClr val="dk1"/>
              </a:buClr>
              <a:buSzPts val="1100"/>
              <a:buNone/>
            </a:pPr>
            <a:r>
              <a:rPr lang="en-US" sz="1000" dirty="0" err="1">
                <a:solidFill>
                  <a:schemeClr val="dk1"/>
                </a:solidFill>
                <a:latin typeface="Arial"/>
                <a:ea typeface="Arial"/>
                <a:cs typeface="Arial"/>
                <a:sym typeface="Arial"/>
              </a:rPr>
              <a:t>plt.legend</a:t>
            </a:r>
            <a:r>
              <a:rPr lang="en-US" sz="1000" dirty="0">
                <a:solidFill>
                  <a:schemeClr val="dk1"/>
                </a:solidFill>
                <a:latin typeface="Arial"/>
                <a:ea typeface="Arial"/>
                <a:cs typeface="Arial"/>
                <a:sym typeface="Arial"/>
              </a:rPr>
              <a:t>()</a:t>
            </a:r>
            <a:endParaRPr sz="1000" dirty="0">
              <a:solidFill>
                <a:schemeClr val="dk1"/>
              </a:solidFill>
              <a:latin typeface="Arial"/>
              <a:ea typeface="Arial"/>
              <a:cs typeface="Arial"/>
              <a:sym typeface="Arial"/>
            </a:endParaRPr>
          </a:p>
          <a:p>
            <a:pPr marL="0" marR="0" lvl="0" indent="0" algn="l" rtl="0">
              <a:lnSpc>
                <a:spcPct val="120000"/>
              </a:lnSpc>
              <a:spcBef>
                <a:spcPts val="0"/>
              </a:spcBef>
              <a:spcAft>
                <a:spcPts val="0"/>
              </a:spcAft>
              <a:buClr>
                <a:schemeClr val="dk1"/>
              </a:buClr>
              <a:buSzPts val="1100"/>
              <a:buNone/>
            </a:pPr>
            <a:r>
              <a:rPr lang="en-US" sz="1000" dirty="0" err="1">
                <a:solidFill>
                  <a:schemeClr val="dk1"/>
                </a:solidFill>
                <a:latin typeface="Arial"/>
                <a:ea typeface="Arial"/>
                <a:cs typeface="Arial"/>
                <a:sym typeface="Arial"/>
              </a:rPr>
              <a:t>plt.xlabel</a:t>
            </a:r>
            <a:r>
              <a:rPr lang="en-US" sz="1000" dirty="0">
                <a:solidFill>
                  <a:schemeClr val="dk1"/>
                </a:solidFill>
                <a:latin typeface="Arial"/>
                <a:ea typeface="Arial"/>
                <a:cs typeface="Arial"/>
                <a:sym typeface="Arial"/>
              </a:rPr>
              <a:t>('X')</a:t>
            </a:r>
            <a:endParaRPr sz="1000" dirty="0">
              <a:solidFill>
                <a:schemeClr val="dk1"/>
              </a:solidFill>
              <a:latin typeface="Arial"/>
              <a:ea typeface="Arial"/>
              <a:cs typeface="Arial"/>
              <a:sym typeface="Arial"/>
            </a:endParaRPr>
          </a:p>
          <a:p>
            <a:pPr marL="0" marR="0" lvl="0" indent="0" algn="l" rtl="0">
              <a:lnSpc>
                <a:spcPct val="120000"/>
              </a:lnSpc>
              <a:spcBef>
                <a:spcPts val="0"/>
              </a:spcBef>
              <a:spcAft>
                <a:spcPts val="0"/>
              </a:spcAft>
              <a:buClr>
                <a:schemeClr val="dk1"/>
              </a:buClr>
              <a:buSzPts val="1100"/>
              <a:buNone/>
            </a:pPr>
            <a:r>
              <a:rPr lang="en-US" sz="1000" dirty="0" err="1">
                <a:solidFill>
                  <a:schemeClr val="dk1"/>
                </a:solidFill>
                <a:latin typeface="Arial"/>
                <a:ea typeface="Arial"/>
                <a:cs typeface="Arial"/>
                <a:sym typeface="Arial"/>
              </a:rPr>
              <a:t>plt.ylabel</a:t>
            </a:r>
            <a:r>
              <a:rPr lang="en-US" sz="1000" dirty="0">
                <a:solidFill>
                  <a:schemeClr val="dk1"/>
                </a:solidFill>
                <a:latin typeface="Arial"/>
                <a:ea typeface="Arial"/>
                <a:cs typeface="Arial"/>
                <a:sym typeface="Arial"/>
              </a:rPr>
              <a:t>('y</a:t>
            </a:r>
            <a:r>
              <a:rPr lang="en-US" sz="1000" dirty="0" smtClean="0">
                <a:solidFill>
                  <a:schemeClr val="dk1"/>
                </a:solidFill>
                <a:latin typeface="Arial"/>
                <a:ea typeface="Arial"/>
                <a:cs typeface="Arial"/>
                <a:sym typeface="Arial"/>
              </a:rPr>
              <a:t>')</a:t>
            </a:r>
          </a:p>
          <a:p>
            <a:pPr marL="0" marR="0" lvl="0" indent="0" algn="l" rtl="0">
              <a:lnSpc>
                <a:spcPct val="120000"/>
              </a:lnSpc>
              <a:spcBef>
                <a:spcPts val="0"/>
              </a:spcBef>
              <a:spcAft>
                <a:spcPts val="0"/>
              </a:spcAft>
              <a:buClr>
                <a:schemeClr val="dk1"/>
              </a:buClr>
              <a:buSzPts val="1100"/>
              <a:buNone/>
            </a:pPr>
            <a:endParaRPr lang="en-US" sz="1000" dirty="0">
              <a:solidFill>
                <a:schemeClr val="dk1"/>
              </a:solidFill>
              <a:latin typeface="Arial"/>
              <a:ea typeface="Arial"/>
              <a:cs typeface="Arial"/>
              <a:sym typeface="Arial"/>
            </a:endParaRPr>
          </a:p>
          <a:p>
            <a:pPr marL="0" lvl="0" indent="0">
              <a:spcBef>
                <a:spcPts val="0"/>
              </a:spcBef>
              <a:buClr>
                <a:srgbClr val="008000"/>
              </a:buClr>
              <a:buSzPts val="1875"/>
              <a:buNone/>
            </a:pPr>
            <a:r>
              <a:rPr lang="pt-BR" sz="1000" dirty="0">
                <a:solidFill>
                  <a:srgbClr val="008000"/>
                </a:solidFill>
                <a:latin typeface="Arial"/>
                <a:ea typeface="Arial"/>
                <a:cs typeface="Arial"/>
                <a:sym typeface="Arial"/>
              </a:rPr>
              <a:t># salva figura em arquivo</a:t>
            </a:r>
            <a:endParaRPr lang="pt-BR" sz="1000" dirty="0">
              <a:solidFill>
                <a:srgbClr val="000000"/>
              </a:solidFill>
              <a:latin typeface="Arial"/>
              <a:ea typeface="Arial"/>
              <a:cs typeface="Arial"/>
              <a:sym typeface="Arial"/>
            </a:endParaRPr>
          </a:p>
          <a:p>
            <a:pPr marL="0" lvl="0" indent="0">
              <a:lnSpc>
                <a:spcPct val="120000"/>
              </a:lnSpc>
              <a:spcBef>
                <a:spcPts val="0"/>
              </a:spcBef>
              <a:buClr>
                <a:schemeClr val="dk1"/>
              </a:buClr>
              <a:buSzPts val="1100"/>
              <a:buNone/>
            </a:pPr>
            <a:r>
              <a:rPr lang="pt-BR" sz="1000" dirty="0" err="1" smtClean="0">
                <a:solidFill>
                  <a:srgbClr val="000000"/>
                </a:solidFill>
                <a:latin typeface="Arial"/>
                <a:ea typeface="Arial"/>
                <a:cs typeface="Arial"/>
                <a:sym typeface="Arial"/>
              </a:rPr>
              <a:t>plt.savefig</a:t>
            </a:r>
            <a:r>
              <a:rPr lang="pt-BR" sz="1000" dirty="0" smtClean="0">
                <a:solidFill>
                  <a:srgbClr val="000000"/>
                </a:solidFill>
                <a:latin typeface="Arial"/>
                <a:ea typeface="Arial"/>
                <a:cs typeface="Arial"/>
                <a:sym typeface="Arial"/>
              </a:rPr>
              <a:t>(mlp_regression.png')</a:t>
            </a:r>
            <a:endParaRPr lang="pt-BR" sz="1000" dirty="0"/>
          </a:p>
        </p:txBody>
      </p:sp>
      <p:sp>
        <p:nvSpPr>
          <p:cNvPr id="5" name="Title 1"/>
          <p:cNvSpPr txBox="1">
            <a:spLocks/>
          </p:cNvSpPr>
          <p:nvPr/>
        </p:nvSpPr>
        <p:spPr>
          <a:xfrm>
            <a:off x="838200" y="365125"/>
            <a:ext cx="10846434"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BR" dirty="0" smtClean="0"/>
              <a:t>Ajuste de Curvas com Redes Neurais</a:t>
            </a:r>
            <a:endParaRPr lang="nl-BE" dirty="0"/>
          </a:p>
        </p:txBody>
      </p:sp>
    </p:spTree>
    <p:extLst>
      <p:ext uri="{BB962C8B-B14F-4D97-AF65-F5344CB8AC3E}">
        <p14:creationId xmlns:p14="http://schemas.microsoft.com/office/powerpoint/2010/main" val="3107678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Outras</a:t>
            </a:r>
            <a:r>
              <a:rPr lang="en-US" dirty="0"/>
              <a:t> </a:t>
            </a:r>
            <a:r>
              <a:rPr lang="en-US" dirty="0" err="1"/>
              <a:t>B</a:t>
            </a:r>
            <a:r>
              <a:rPr lang="en-US" dirty="0" err="1" smtClean="0"/>
              <a:t>ibliotecas</a:t>
            </a:r>
            <a:r>
              <a:rPr lang="en-US" dirty="0" smtClean="0"/>
              <a:t> </a:t>
            </a:r>
            <a:r>
              <a:rPr lang="pt-BR" dirty="0" smtClean="0"/>
              <a:t>Científicas</a:t>
            </a:r>
            <a:endParaRPr lang="pt-BR" dirty="0"/>
          </a:p>
        </p:txBody>
      </p:sp>
      <p:sp>
        <p:nvSpPr>
          <p:cNvPr id="3" name="Content Placeholder 2"/>
          <p:cNvSpPr>
            <a:spLocks noGrp="1"/>
          </p:cNvSpPr>
          <p:nvPr>
            <p:ph idx="1"/>
          </p:nvPr>
        </p:nvSpPr>
        <p:spPr>
          <a:xfrm>
            <a:off x="838201" y="2249487"/>
            <a:ext cx="7833188" cy="3541714"/>
          </a:xfrm>
        </p:spPr>
        <p:txBody>
          <a:bodyPr vert="horz" lIns="91440" tIns="45720" rIns="91440" bIns="45720" rtlCol="0" anchor="t">
            <a:normAutofit lnSpcReduction="10000"/>
          </a:bodyPr>
          <a:lstStyle/>
          <a:p>
            <a:r>
              <a:rPr lang="pt-BR" dirty="0"/>
              <a:t>Muitas outras possibilidades através do uso de diversas outras </a:t>
            </a:r>
            <a:r>
              <a:rPr lang="pt-BR" dirty="0" smtClean="0"/>
              <a:t>bibliotecas.</a:t>
            </a:r>
            <a:endParaRPr lang="pt-BR" dirty="0"/>
          </a:p>
          <a:p>
            <a:r>
              <a:rPr lang="pt-BR" dirty="0"/>
              <a:t>Alguns exemplos:</a:t>
            </a:r>
          </a:p>
          <a:p>
            <a:pPr lvl="1"/>
            <a:r>
              <a:rPr lang="pt-BR" b="1" dirty="0"/>
              <a:t>Pandas</a:t>
            </a:r>
            <a:r>
              <a:rPr lang="pt-BR" dirty="0"/>
              <a:t>: manipulação e análise de dados. </a:t>
            </a:r>
          </a:p>
          <a:p>
            <a:pPr lvl="1"/>
            <a:r>
              <a:rPr lang="pt-BR" b="1" dirty="0" err="1"/>
              <a:t>SymPy</a:t>
            </a:r>
            <a:r>
              <a:rPr lang="pt-BR" dirty="0"/>
              <a:t>: manipulações simbólicas estilo </a:t>
            </a:r>
            <a:r>
              <a:rPr lang="pt-BR" i="1" dirty="0" err="1"/>
              <a:t>Mathematica</a:t>
            </a:r>
            <a:r>
              <a:rPr lang="pt-BR" dirty="0"/>
              <a:t>.</a:t>
            </a:r>
          </a:p>
          <a:p>
            <a:pPr lvl="1"/>
            <a:r>
              <a:rPr lang="pt-BR" b="1" dirty="0" err="1"/>
              <a:t>AstroPy</a:t>
            </a:r>
            <a:r>
              <a:rPr lang="pt-BR" dirty="0"/>
              <a:t>: funcionalidades para astrônomos e astrofísicos.</a:t>
            </a:r>
          </a:p>
          <a:p>
            <a:pPr lvl="1"/>
            <a:r>
              <a:rPr lang="pt-BR" b="1" dirty="0" err="1"/>
              <a:t>NetworkX</a:t>
            </a:r>
            <a:r>
              <a:rPr lang="pt-BR" dirty="0"/>
              <a:t>: usada para estudo de grafos e redes</a:t>
            </a:r>
          </a:p>
          <a:p>
            <a:pPr lvl="1"/>
            <a:r>
              <a:rPr lang="pt-BR" dirty="0"/>
              <a:t>etc.</a:t>
            </a:r>
          </a:p>
        </p:txBody>
      </p:sp>
      <p:pic>
        <p:nvPicPr>
          <p:cNvPr id="4" name="Picture 2" descr="https://miro.medium.com/max/602/0*BE34e7EPbuDC53D9.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52895" y="2598224"/>
            <a:ext cx="3520611" cy="24737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444928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2A4684C-1159-4F88-A2B1-6BABEDE38C4D}"/>
              </a:ext>
            </a:extLst>
          </p:cNvPr>
          <p:cNvSpPr>
            <a:spLocks noGrp="1"/>
          </p:cNvSpPr>
          <p:nvPr>
            <p:ph type="title"/>
          </p:nvPr>
        </p:nvSpPr>
        <p:spPr/>
        <p:txBody>
          <a:bodyPr/>
          <a:lstStyle/>
          <a:p>
            <a:r>
              <a:rPr lang="pt-BR" dirty="0"/>
              <a:t>Referências</a:t>
            </a:r>
          </a:p>
        </p:txBody>
      </p:sp>
      <p:sp>
        <p:nvSpPr>
          <p:cNvPr id="3" name="Espaço Reservado para Conteúdo 2">
            <a:extLst>
              <a:ext uri="{FF2B5EF4-FFF2-40B4-BE49-F238E27FC236}">
                <a16:creationId xmlns:a16="http://schemas.microsoft.com/office/drawing/2014/main" id="{EC432B31-D382-41FF-BB6B-2ABDD322424B}"/>
              </a:ext>
            </a:extLst>
          </p:cNvPr>
          <p:cNvSpPr>
            <a:spLocks noGrp="1"/>
          </p:cNvSpPr>
          <p:nvPr>
            <p:ph idx="1"/>
          </p:nvPr>
        </p:nvSpPr>
        <p:spPr>
          <a:xfrm>
            <a:off x="838200" y="1690688"/>
            <a:ext cx="10515600" cy="5067464"/>
          </a:xfrm>
        </p:spPr>
        <p:txBody>
          <a:bodyPr>
            <a:normAutofit fontScale="85000" lnSpcReduction="20000"/>
          </a:bodyPr>
          <a:lstStyle/>
          <a:p>
            <a:pPr marL="0" indent="0">
              <a:buNone/>
            </a:pPr>
            <a:r>
              <a:rPr lang="pt-BR" dirty="0"/>
              <a:t>[1] Athanasios </a:t>
            </a:r>
            <a:r>
              <a:rPr lang="pt-BR" dirty="0" err="1"/>
              <a:t>Papoulis</a:t>
            </a:r>
            <a:r>
              <a:rPr lang="pt-BR" dirty="0"/>
              <a:t> </a:t>
            </a:r>
            <a:r>
              <a:rPr lang="pt-BR" dirty="0" err="1"/>
              <a:t>and</a:t>
            </a:r>
            <a:r>
              <a:rPr lang="pt-BR" dirty="0"/>
              <a:t> S. </a:t>
            </a:r>
            <a:r>
              <a:rPr lang="pt-BR" dirty="0" err="1"/>
              <a:t>Pillai</a:t>
            </a:r>
            <a:r>
              <a:rPr lang="pt-BR" dirty="0"/>
              <a:t>, “</a:t>
            </a:r>
            <a:r>
              <a:rPr lang="pt-BR" dirty="0" err="1"/>
              <a:t>Probability</a:t>
            </a:r>
            <a:r>
              <a:rPr lang="pt-BR" dirty="0"/>
              <a:t> - </a:t>
            </a:r>
            <a:r>
              <a:rPr lang="pt-BR" dirty="0" err="1"/>
              <a:t>Random</a:t>
            </a:r>
            <a:r>
              <a:rPr lang="pt-BR" dirty="0"/>
              <a:t> </a:t>
            </a:r>
            <a:r>
              <a:rPr lang="pt-BR" dirty="0" err="1"/>
              <a:t>Variables</a:t>
            </a:r>
            <a:r>
              <a:rPr lang="pt-BR" dirty="0"/>
              <a:t> </a:t>
            </a:r>
            <a:r>
              <a:rPr lang="pt-BR" dirty="0" err="1"/>
              <a:t>and</a:t>
            </a:r>
            <a:r>
              <a:rPr lang="pt-BR" dirty="0"/>
              <a:t> </a:t>
            </a:r>
            <a:r>
              <a:rPr lang="pt-BR" dirty="0" err="1"/>
              <a:t>Stochastic</a:t>
            </a:r>
            <a:r>
              <a:rPr lang="pt-BR" dirty="0"/>
              <a:t> Processes,” McGraw Hill </a:t>
            </a:r>
            <a:r>
              <a:rPr lang="pt-BR" dirty="0" err="1"/>
              <a:t>Education</a:t>
            </a:r>
            <a:r>
              <a:rPr lang="pt-BR" dirty="0"/>
              <a:t>; 4th ed., 2017.</a:t>
            </a:r>
          </a:p>
          <a:p>
            <a:pPr marL="0" indent="0">
              <a:buNone/>
            </a:pPr>
            <a:r>
              <a:rPr lang="pt-BR" dirty="0"/>
              <a:t>[2] Stuart Russell </a:t>
            </a:r>
            <a:r>
              <a:rPr lang="pt-BR" dirty="0" err="1"/>
              <a:t>and</a:t>
            </a:r>
            <a:r>
              <a:rPr lang="pt-BR" dirty="0"/>
              <a:t> Peter </a:t>
            </a:r>
            <a:r>
              <a:rPr lang="pt-BR" dirty="0" err="1"/>
              <a:t>Norvig</a:t>
            </a:r>
            <a:r>
              <a:rPr lang="pt-BR" dirty="0"/>
              <a:t>, “Artificial </a:t>
            </a:r>
            <a:r>
              <a:rPr lang="pt-BR" dirty="0" err="1"/>
              <a:t>Intelligence</a:t>
            </a:r>
            <a:r>
              <a:rPr lang="pt-BR" dirty="0"/>
              <a:t>: A </a:t>
            </a:r>
            <a:r>
              <a:rPr lang="pt-BR" dirty="0" err="1"/>
              <a:t>Modern</a:t>
            </a:r>
            <a:r>
              <a:rPr lang="pt-BR" dirty="0"/>
              <a:t> Approach,” Prentice Hall Series in Artificial </a:t>
            </a:r>
            <a:r>
              <a:rPr lang="pt-BR" dirty="0" err="1"/>
              <a:t>Intelligence</a:t>
            </a:r>
            <a:r>
              <a:rPr lang="pt-BR" dirty="0"/>
              <a:t>, 3rd ed., 2015.</a:t>
            </a:r>
          </a:p>
          <a:p>
            <a:pPr marL="0" indent="0">
              <a:buNone/>
            </a:pPr>
            <a:r>
              <a:rPr lang="pt-BR" dirty="0"/>
              <a:t>[3] </a:t>
            </a:r>
            <a:r>
              <a:rPr lang="pt-BR" dirty="0" err="1"/>
              <a:t>Aurélien</a:t>
            </a:r>
            <a:r>
              <a:rPr lang="pt-BR" dirty="0"/>
              <a:t> </a:t>
            </a:r>
            <a:r>
              <a:rPr lang="pt-BR" dirty="0" err="1"/>
              <a:t>Géron</a:t>
            </a:r>
            <a:r>
              <a:rPr lang="pt-BR" dirty="0"/>
              <a:t>, “Hands-On </a:t>
            </a:r>
            <a:r>
              <a:rPr lang="pt-BR" dirty="0" err="1"/>
              <a:t>Machine</a:t>
            </a:r>
            <a:r>
              <a:rPr lang="pt-BR" dirty="0"/>
              <a:t> Learning </a:t>
            </a:r>
            <a:r>
              <a:rPr lang="pt-BR" dirty="0" err="1"/>
              <a:t>with</a:t>
            </a:r>
            <a:r>
              <a:rPr lang="pt-BR" dirty="0"/>
              <a:t> </a:t>
            </a:r>
            <a:r>
              <a:rPr lang="pt-BR" dirty="0" err="1"/>
              <a:t>Scikit-Learn</a:t>
            </a:r>
            <a:r>
              <a:rPr lang="pt-BR" dirty="0"/>
              <a:t> </a:t>
            </a:r>
            <a:r>
              <a:rPr lang="pt-BR" dirty="0" err="1"/>
              <a:t>and</a:t>
            </a:r>
            <a:r>
              <a:rPr lang="pt-BR" dirty="0"/>
              <a:t> </a:t>
            </a:r>
            <a:r>
              <a:rPr lang="pt-BR" dirty="0" err="1"/>
              <a:t>TensorFlow</a:t>
            </a:r>
            <a:r>
              <a:rPr lang="pt-BR" dirty="0"/>
              <a:t>: </a:t>
            </a:r>
            <a:r>
              <a:rPr lang="pt-BR" dirty="0" err="1"/>
              <a:t>Concepts</a:t>
            </a:r>
            <a:r>
              <a:rPr lang="pt-BR" dirty="0"/>
              <a:t>, Tools, </a:t>
            </a:r>
            <a:r>
              <a:rPr lang="pt-BR" dirty="0" err="1"/>
              <a:t>and</a:t>
            </a:r>
            <a:r>
              <a:rPr lang="pt-BR" dirty="0"/>
              <a:t> </a:t>
            </a:r>
            <a:r>
              <a:rPr lang="pt-BR" dirty="0" err="1"/>
              <a:t>Techniques</a:t>
            </a:r>
            <a:r>
              <a:rPr lang="pt-BR" dirty="0"/>
              <a:t> </a:t>
            </a:r>
            <a:r>
              <a:rPr lang="pt-BR" dirty="0" err="1"/>
              <a:t>to</a:t>
            </a:r>
            <a:r>
              <a:rPr lang="pt-BR" dirty="0"/>
              <a:t> Build </a:t>
            </a:r>
            <a:r>
              <a:rPr lang="pt-BR" dirty="0" err="1"/>
              <a:t>Intelligent</a:t>
            </a:r>
            <a:r>
              <a:rPr lang="pt-BR" dirty="0"/>
              <a:t> Systems”, 1st ed., </a:t>
            </a:r>
            <a:r>
              <a:rPr lang="pt-BR" dirty="0" err="1"/>
              <a:t>O'Reilly</a:t>
            </a:r>
            <a:r>
              <a:rPr lang="pt-BR" dirty="0"/>
              <a:t> Media, 2017</a:t>
            </a:r>
            <a:r>
              <a:rPr lang="pt-BR" dirty="0" smtClean="0"/>
              <a:t>.</a:t>
            </a:r>
          </a:p>
          <a:p>
            <a:pPr marL="0" indent="0">
              <a:buNone/>
            </a:pPr>
            <a:r>
              <a:rPr lang="pt-BR" dirty="0" smtClean="0"/>
              <a:t>[4] </a:t>
            </a:r>
            <a:r>
              <a:rPr lang="pt-BR" dirty="0"/>
              <a:t>Joseph </a:t>
            </a:r>
            <a:r>
              <a:rPr lang="pt-BR" dirty="0" err="1"/>
              <a:t>Misiti</a:t>
            </a:r>
            <a:r>
              <a:rPr lang="pt-BR" dirty="0"/>
              <a:t>, “</a:t>
            </a:r>
            <a:r>
              <a:rPr lang="pt-BR" dirty="0" err="1"/>
              <a:t>Awesome</a:t>
            </a:r>
            <a:r>
              <a:rPr lang="pt-BR" dirty="0"/>
              <a:t> </a:t>
            </a:r>
            <a:r>
              <a:rPr lang="pt-BR" dirty="0" err="1"/>
              <a:t>Machine</a:t>
            </a:r>
            <a:r>
              <a:rPr lang="pt-BR" dirty="0"/>
              <a:t>-Learning,” on-line data base </a:t>
            </a:r>
            <a:r>
              <a:rPr lang="pt-BR" dirty="0" err="1"/>
              <a:t>with</a:t>
            </a:r>
            <a:r>
              <a:rPr lang="pt-BR" dirty="0"/>
              <a:t> </a:t>
            </a:r>
            <a:r>
              <a:rPr lang="pt-BR" dirty="0" err="1"/>
              <a:t>several</a:t>
            </a:r>
            <a:r>
              <a:rPr lang="pt-BR" dirty="0"/>
              <a:t> </a:t>
            </a:r>
            <a:r>
              <a:rPr lang="pt-BR" dirty="0" err="1"/>
              <a:t>free</a:t>
            </a:r>
            <a:r>
              <a:rPr lang="pt-BR" dirty="0"/>
              <a:t> </a:t>
            </a:r>
            <a:r>
              <a:rPr lang="pt-BR" dirty="0" err="1"/>
              <a:t>and</a:t>
            </a:r>
            <a:r>
              <a:rPr lang="pt-BR" dirty="0"/>
              <a:t>/</a:t>
            </a:r>
            <a:r>
              <a:rPr lang="pt-BR" dirty="0" err="1"/>
              <a:t>or</a:t>
            </a:r>
            <a:r>
              <a:rPr lang="pt-BR" dirty="0"/>
              <a:t> open-</a:t>
            </a:r>
            <a:r>
              <a:rPr lang="pt-BR" dirty="0" err="1"/>
              <a:t>source</a:t>
            </a:r>
            <a:r>
              <a:rPr lang="pt-BR" dirty="0"/>
              <a:t> books (https://github.com/josephmisiti/awesome-machine-learning</a:t>
            </a:r>
            <a:r>
              <a:rPr lang="pt-BR" dirty="0" smtClean="0"/>
              <a:t>).</a:t>
            </a:r>
            <a:endParaRPr lang="pt-BR" dirty="0"/>
          </a:p>
          <a:p>
            <a:pPr marL="0" indent="0">
              <a:buNone/>
            </a:pPr>
            <a:r>
              <a:rPr lang="pt-BR" dirty="0" smtClean="0"/>
              <a:t>[5] </a:t>
            </a:r>
            <a:r>
              <a:rPr lang="pt-BR" dirty="0"/>
              <a:t>Andriy </a:t>
            </a:r>
            <a:r>
              <a:rPr lang="pt-BR" dirty="0" err="1"/>
              <a:t>Burkov</a:t>
            </a:r>
            <a:r>
              <a:rPr lang="pt-BR" dirty="0"/>
              <a:t>, “The </a:t>
            </a:r>
            <a:r>
              <a:rPr lang="pt-BR" dirty="0" err="1"/>
              <a:t>Hundred</a:t>
            </a:r>
            <a:r>
              <a:rPr lang="pt-BR" dirty="0"/>
              <a:t>-Page </a:t>
            </a:r>
            <a:r>
              <a:rPr lang="pt-BR" dirty="0" err="1"/>
              <a:t>Machine</a:t>
            </a:r>
            <a:r>
              <a:rPr lang="pt-BR" dirty="0"/>
              <a:t>-Learning Book,” Andriy </a:t>
            </a:r>
            <a:r>
              <a:rPr lang="pt-BR" dirty="0" err="1"/>
              <a:t>Burkov</a:t>
            </a:r>
            <a:r>
              <a:rPr lang="pt-BR" dirty="0"/>
              <a:t> 2019.  </a:t>
            </a:r>
          </a:p>
          <a:p>
            <a:pPr marL="0" indent="0">
              <a:buNone/>
            </a:pPr>
            <a:r>
              <a:rPr lang="pt-BR" dirty="0" smtClean="0"/>
              <a:t>[6] </a:t>
            </a:r>
            <a:r>
              <a:rPr lang="pt-BR" dirty="0"/>
              <a:t>C. M. Bishop, “</a:t>
            </a:r>
            <a:r>
              <a:rPr lang="pt-BR" dirty="0" err="1"/>
              <a:t>Pattern</a:t>
            </a:r>
            <a:r>
              <a:rPr lang="pt-BR" dirty="0"/>
              <a:t> </a:t>
            </a:r>
            <a:r>
              <a:rPr lang="pt-BR" dirty="0" err="1"/>
              <a:t>Recognition</a:t>
            </a:r>
            <a:r>
              <a:rPr lang="pt-BR" dirty="0"/>
              <a:t> </a:t>
            </a:r>
            <a:r>
              <a:rPr lang="pt-BR" dirty="0" err="1"/>
              <a:t>and</a:t>
            </a:r>
            <a:r>
              <a:rPr lang="pt-BR" dirty="0"/>
              <a:t> </a:t>
            </a:r>
            <a:r>
              <a:rPr lang="pt-BR" dirty="0" err="1"/>
              <a:t>Machine</a:t>
            </a:r>
            <a:r>
              <a:rPr lang="pt-BR" dirty="0"/>
              <a:t> Learning,” Springer, 1st ed., 2006.</a:t>
            </a:r>
          </a:p>
          <a:p>
            <a:pPr marL="0" indent="0">
              <a:buNone/>
            </a:pPr>
            <a:r>
              <a:rPr lang="pt-BR" dirty="0" smtClean="0"/>
              <a:t>[7] </a:t>
            </a:r>
            <a:r>
              <a:rPr lang="pt-BR" dirty="0"/>
              <a:t>S. </a:t>
            </a:r>
            <a:r>
              <a:rPr lang="pt-BR" dirty="0" err="1"/>
              <a:t>Haykin</a:t>
            </a:r>
            <a:r>
              <a:rPr lang="pt-BR" dirty="0"/>
              <a:t>, “Neural Networks </a:t>
            </a:r>
            <a:r>
              <a:rPr lang="pt-BR" dirty="0" err="1"/>
              <a:t>and</a:t>
            </a:r>
            <a:r>
              <a:rPr lang="pt-BR" dirty="0"/>
              <a:t> Learning </a:t>
            </a:r>
            <a:r>
              <a:rPr lang="pt-BR" dirty="0" err="1"/>
              <a:t>Machines</a:t>
            </a:r>
            <a:r>
              <a:rPr lang="pt-BR" dirty="0"/>
              <a:t>,” Prentice Hall, 3ª ed., 2008</a:t>
            </a:r>
            <a:r>
              <a:rPr lang="pt-BR" dirty="0" smtClean="0"/>
              <a:t>.</a:t>
            </a:r>
            <a:endParaRPr lang="pt-BR" dirty="0"/>
          </a:p>
        </p:txBody>
      </p:sp>
    </p:spTree>
    <p:extLst>
      <p:ext uri="{BB962C8B-B14F-4D97-AF65-F5344CB8AC3E}">
        <p14:creationId xmlns:p14="http://schemas.microsoft.com/office/powerpoint/2010/main" val="169452224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Tarefas</a:t>
            </a:r>
            <a:r>
              <a:rPr lang="en-US" dirty="0" smtClean="0"/>
              <a:t> e </a:t>
            </a:r>
            <a:r>
              <a:rPr lang="en-US" dirty="0" err="1" smtClean="0"/>
              <a:t>Avisos</a:t>
            </a:r>
            <a:endParaRPr lang="nl-BE" dirty="0"/>
          </a:p>
        </p:txBody>
      </p:sp>
      <p:sp>
        <p:nvSpPr>
          <p:cNvPr id="3" name="Content Placeholder 2"/>
          <p:cNvSpPr>
            <a:spLocks noGrp="1"/>
          </p:cNvSpPr>
          <p:nvPr>
            <p:ph idx="1"/>
          </p:nvPr>
        </p:nvSpPr>
        <p:spPr/>
        <p:txBody>
          <a:bodyPr/>
          <a:lstStyle/>
          <a:p>
            <a:r>
              <a:rPr lang="en-US" dirty="0" err="1" smtClean="0"/>
              <a:t>Listas</a:t>
            </a:r>
            <a:r>
              <a:rPr lang="en-US" dirty="0" smtClean="0"/>
              <a:t> #0 e #1</a:t>
            </a:r>
          </a:p>
          <a:p>
            <a:r>
              <a:rPr lang="en-US" dirty="0" err="1" smtClean="0"/>
              <a:t>Projeto</a:t>
            </a:r>
            <a:r>
              <a:rPr lang="en-US" dirty="0" smtClean="0"/>
              <a:t> Final</a:t>
            </a:r>
          </a:p>
          <a:p>
            <a:r>
              <a:rPr lang="pt-BR" u="sng" dirty="0"/>
              <a:t>https://</a:t>
            </a:r>
            <a:r>
              <a:rPr lang="pt-BR" u="sng" dirty="0" smtClean="0"/>
              <a:t>www.inatel.br/docentes/felipefigueiredo</a:t>
            </a:r>
            <a:r>
              <a:rPr lang="pt-BR" u="sng" dirty="0"/>
              <a:t>/</a:t>
            </a:r>
            <a:r>
              <a:rPr lang="pt-BR" dirty="0"/>
              <a:t> </a:t>
            </a:r>
            <a:endParaRPr lang="pt-BR" dirty="0" smtClean="0"/>
          </a:p>
          <a:p>
            <a:endParaRPr lang="pt-BR" dirty="0"/>
          </a:p>
          <a:p>
            <a:r>
              <a:rPr lang="pt-BR" dirty="0" smtClean="0"/>
              <a:t>Não teremos aula na próxima semana devido a reunião de planejamento estratégico do mestrado e doutorado.</a:t>
            </a:r>
          </a:p>
          <a:p>
            <a:pPr lvl="1"/>
            <a:r>
              <a:rPr lang="pt-BR" dirty="0" smtClean="0"/>
              <a:t>Se possível, leiam a </a:t>
            </a:r>
            <a:r>
              <a:rPr lang="pt-BR" dirty="0"/>
              <a:t>Seção </a:t>
            </a:r>
            <a:r>
              <a:rPr lang="pt-BR" dirty="0" smtClean="0"/>
              <a:t>18.6 do livro do Russel e </a:t>
            </a:r>
            <a:r>
              <a:rPr lang="pt-BR" dirty="0" err="1" smtClean="0"/>
              <a:t>Norvig</a:t>
            </a:r>
            <a:r>
              <a:rPr lang="pt-BR" dirty="0" smtClean="0"/>
              <a:t>.</a:t>
            </a:r>
          </a:p>
          <a:p>
            <a:pPr lvl="1"/>
            <a:endParaRPr lang="pt-BR" dirty="0" smtClean="0"/>
          </a:p>
          <a:p>
            <a:pPr lvl="1"/>
            <a:endParaRPr lang="pt-BR" dirty="0"/>
          </a:p>
        </p:txBody>
      </p:sp>
    </p:spTree>
    <p:extLst>
      <p:ext uri="{BB962C8B-B14F-4D97-AF65-F5344CB8AC3E}">
        <p14:creationId xmlns:p14="http://schemas.microsoft.com/office/powerpoint/2010/main" val="8490152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23B9288-93D4-4CC5-BE00-B2E741C4A62E}"/>
              </a:ext>
            </a:extLst>
          </p:cNvPr>
          <p:cNvSpPr>
            <a:spLocks noGrp="1"/>
          </p:cNvSpPr>
          <p:nvPr>
            <p:ph type="title"/>
          </p:nvPr>
        </p:nvSpPr>
        <p:spPr/>
        <p:txBody>
          <a:bodyPr/>
          <a:lstStyle/>
          <a:p>
            <a:r>
              <a:rPr lang="pt-BR" dirty="0"/>
              <a:t>Motivação</a:t>
            </a:r>
          </a:p>
        </p:txBody>
      </p:sp>
      <p:sp>
        <p:nvSpPr>
          <p:cNvPr id="3" name="Espaço Reservado para Conteúdo 2">
            <a:extLst>
              <a:ext uri="{FF2B5EF4-FFF2-40B4-BE49-F238E27FC236}">
                <a16:creationId xmlns:a16="http://schemas.microsoft.com/office/drawing/2014/main" id="{C04549A7-FF67-48B8-B0EE-75CF43A83803}"/>
              </a:ext>
            </a:extLst>
          </p:cNvPr>
          <p:cNvSpPr>
            <a:spLocks noGrp="1"/>
          </p:cNvSpPr>
          <p:nvPr>
            <p:ph idx="1"/>
          </p:nvPr>
        </p:nvSpPr>
        <p:spPr>
          <a:xfrm>
            <a:off x="838200" y="1515292"/>
            <a:ext cx="10515600" cy="3437770"/>
          </a:xfrm>
        </p:spPr>
        <p:txBody>
          <a:bodyPr>
            <a:normAutofit lnSpcReduction="10000"/>
          </a:bodyPr>
          <a:lstStyle/>
          <a:p>
            <a:r>
              <a:rPr lang="pt-BR" b="1" dirty="0"/>
              <a:t>Emprego</a:t>
            </a:r>
            <a:r>
              <a:rPr lang="pt-BR" dirty="0"/>
              <a:t>: grandes companhias (e.g., Google, Facebook, </a:t>
            </a:r>
            <a:r>
              <a:rPr lang="pt-BR" dirty="0" err="1"/>
              <a:t>Amazon</a:t>
            </a:r>
            <a:r>
              <a:rPr lang="pt-BR" dirty="0"/>
              <a:t>, etc.) usam </a:t>
            </a:r>
            <a:r>
              <a:rPr lang="pt-BR" dirty="0" smtClean="0"/>
              <a:t>ML </a:t>
            </a:r>
            <a:r>
              <a:rPr lang="pt-BR" dirty="0"/>
              <a:t>para resolver os mais diversos tipos de problemas e assim aumentar sua eficiência/lucros.</a:t>
            </a:r>
          </a:p>
          <a:p>
            <a:r>
              <a:rPr lang="pt-BR" b="1" dirty="0"/>
              <a:t>Pesquisa</a:t>
            </a:r>
            <a:r>
              <a:rPr lang="pt-BR" dirty="0"/>
              <a:t>: algoritmos de ML </a:t>
            </a:r>
            <a:r>
              <a:rPr lang="pt-BR" dirty="0" smtClean="0"/>
              <a:t>tem </a:t>
            </a:r>
            <a:r>
              <a:rPr lang="pt-BR" dirty="0"/>
              <a:t>potencial para solucionar problemas em várias áreas tais como a de jogos, transportes, segurança, saúde, tecnologia, varejo, finanças, etc. Portanto, o emprego de ML </a:t>
            </a:r>
            <a:r>
              <a:rPr lang="pt-BR" dirty="0" smtClean="0"/>
              <a:t>em </a:t>
            </a:r>
            <a:r>
              <a:rPr lang="pt-BR" dirty="0"/>
              <a:t>problemas destas áreas pode gerar pesquisas inovadoras.</a:t>
            </a:r>
          </a:p>
          <a:p>
            <a:pPr lvl="1"/>
            <a:r>
              <a:rPr lang="pt-BR" dirty="0" smtClean="0"/>
              <a:t>Já se prevê que ML </a:t>
            </a:r>
            <a:r>
              <a:rPr lang="pt-BR" dirty="0"/>
              <a:t>terá um papel importante no desenvolvimento da próxima geração de redes móveis/</a:t>
            </a:r>
            <a:r>
              <a:rPr lang="pt-BR" dirty="0" err="1"/>
              <a:t>sem-fio</a:t>
            </a:r>
            <a:r>
              <a:rPr lang="pt-BR" dirty="0"/>
              <a:t> (e.g., 6G).</a:t>
            </a:r>
          </a:p>
        </p:txBody>
      </p:sp>
      <p:pic>
        <p:nvPicPr>
          <p:cNvPr id="2050" name="Picture 2" descr="Image result for facebook">
            <a:extLst>
              <a:ext uri="{FF2B5EF4-FFF2-40B4-BE49-F238E27FC236}">
                <a16:creationId xmlns:a16="http://schemas.microsoft.com/office/drawing/2014/main" id="{629596EE-D27E-4FA4-917F-4B2F4A295C7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886" t="35416" r="27236" b="36012"/>
          <a:stretch/>
        </p:blipFill>
        <p:spPr bwMode="auto">
          <a:xfrm>
            <a:off x="471737" y="5248872"/>
            <a:ext cx="1282392" cy="45720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google">
            <a:extLst>
              <a:ext uri="{FF2B5EF4-FFF2-40B4-BE49-F238E27FC236}">
                <a16:creationId xmlns:a16="http://schemas.microsoft.com/office/drawing/2014/main" id="{438DFBB1-BCAF-4232-8212-13512A523B8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2152" t="30120" r="22993" b="25681"/>
          <a:stretch/>
        </p:blipFill>
        <p:spPr bwMode="auto">
          <a:xfrm>
            <a:off x="718078" y="6134034"/>
            <a:ext cx="1661532" cy="669383"/>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mage result for amazon">
            <a:extLst>
              <a:ext uri="{FF2B5EF4-FFF2-40B4-BE49-F238E27FC236}">
                <a16:creationId xmlns:a16="http://schemas.microsoft.com/office/drawing/2014/main" id="{0F346A9F-5169-48E9-BC8D-A7A5601546B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0108" t="34383" r="8201" b="34383"/>
          <a:stretch/>
        </p:blipFill>
        <p:spPr bwMode="auto">
          <a:xfrm>
            <a:off x="2003894" y="5222814"/>
            <a:ext cx="1750742" cy="669383"/>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Image result for IBM">
            <a:extLst>
              <a:ext uri="{FF2B5EF4-FFF2-40B4-BE49-F238E27FC236}">
                <a16:creationId xmlns:a16="http://schemas.microsoft.com/office/drawing/2014/main" id="{F4203440-F9CD-4A35-AECB-4F9069DDD8D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79265" y="6044250"/>
            <a:ext cx="1564308" cy="625723"/>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mage result for microsoft">
            <a:extLst>
              <a:ext uri="{FF2B5EF4-FFF2-40B4-BE49-F238E27FC236}">
                <a16:creationId xmlns:a16="http://schemas.microsoft.com/office/drawing/2014/main" id="{889DF1D8-7481-4A46-9FD7-52BAF8D9886D}"/>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1453" t="31200" r="10127" b="29116"/>
          <a:stretch/>
        </p:blipFill>
        <p:spPr bwMode="auto">
          <a:xfrm>
            <a:off x="4031922" y="5105114"/>
            <a:ext cx="2233381" cy="635030"/>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Image result for nvidia">
            <a:extLst>
              <a:ext uri="{FF2B5EF4-FFF2-40B4-BE49-F238E27FC236}">
                <a16:creationId xmlns:a16="http://schemas.microsoft.com/office/drawing/2014/main" id="{62F81BFB-278E-4928-A70C-E7AC83E93D8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863553" y="6119350"/>
            <a:ext cx="2397861" cy="440143"/>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Image result for apple">
            <a:extLst>
              <a:ext uri="{FF2B5EF4-FFF2-40B4-BE49-F238E27FC236}">
                <a16:creationId xmlns:a16="http://schemas.microsoft.com/office/drawing/2014/main" id="{E6493393-D074-45B9-BE4A-3BA749178941}"/>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39552" t="26657" r="40708" b="30228"/>
          <a:stretch/>
        </p:blipFill>
        <p:spPr bwMode="auto">
          <a:xfrm>
            <a:off x="6573256" y="5087937"/>
            <a:ext cx="582884" cy="66938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Image result for baidu">
            <a:extLst>
              <a:ext uri="{FF2B5EF4-FFF2-40B4-BE49-F238E27FC236}">
                <a16:creationId xmlns:a16="http://schemas.microsoft.com/office/drawing/2014/main" id="{D995E053-2A75-4A0F-81A8-28CEE3F8C21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517170" y="5908064"/>
            <a:ext cx="2233381" cy="76190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Image result for ericsson logo">
            <a:extLst>
              <a:ext uri="{FF2B5EF4-FFF2-40B4-BE49-F238E27FC236}">
                <a16:creationId xmlns:a16="http://schemas.microsoft.com/office/drawing/2014/main" id="{D2E42DB6-DBED-40AD-BE13-35A320551592}"/>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152131" y="5791674"/>
            <a:ext cx="899047" cy="78666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Image result for qualcomm logo">
            <a:extLst>
              <a:ext uri="{FF2B5EF4-FFF2-40B4-BE49-F238E27FC236}">
                <a16:creationId xmlns:a16="http://schemas.microsoft.com/office/drawing/2014/main" id="{16E08342-ACB0-45D6-9003-A412614BF63C}"/>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11486" t="28911" r="9544" b="27731"/>
          <a:stretch/>
        </p:blipFill>
        <p:spPr bwMode="auto">
          <a:xfrm>
            <a:off x="8966006" y="5131995"/>
            <a:ext cx="2738010" cy="57407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8" descr="Image result for huawei logo">
            <a:extLst>
              <a:ext uri="{FF2B5EF4-FFF2-40B4-BE49-F238E27FC236}">
                <a16:creationId xmlns:a16="http://schemas.microsoft.com/office/drawing/2014/main" id="{4D4C2FC0-11E7-423E-ADFE-E40E3FBE955B}"/>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678824" y="4974789"/>
            <a:ext cx="776224" cy="7866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195280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996461" y="334630"/>
            <a:ext cx="6161942" cy="1923895"/>
          </a:xfrm>
          <a:prstGeom prst="rect">
            <a:avLst/>
          </a:prstGeom>
        </p:spPr>
      </p:pic>
      <p:pic>
        <p:nvPicPr>
          <p:cNvPr id="5" name="Picture 4"/>
          <p:cNvPicPr>
            <a:picLocks noChangeAspect="1"/>
          </p:cNvPicPr>
          <p:nvPr/>
        </p:nvPicPr>
        <p:blipFill>
          <a:blip r:embed="rId3"/>
          <a:stretch>
            <a:fillRect/>
          </a:stretch>
        </p:blipFill>
        <p:spPr>
          <a:xfrm>
            <a:off x="3106614" y="2470238"/>
            <a:ext cx="6450623" cy="2006144"/>
          </a:xfrm>
          <a:prstGeom prst="rect">
            <a:avLst/>
          </a:prstGeom>
        </p:spPr>
      </p:pic>
      <p:pic>
        <p:nvPicPr>
          <p:cNvPr id="6" name="Picture 5"/>
          <p:cNvPicPr>
            <a:picLocks noChangeAspect="1"/>
          </p:cNvPicPr>
          <p:nvPr/>
        </p:nvPicPr>
        <p:blipFill>
          <a:blip r:embed="rId4"/>
          <a:stretch>
            <a:fillRect/>
          </a:stretch>
        </p:blipFill>
        <p:spPr>
          <a:xfrm>
            <a:off x="5285849" y="4688095"/>
            <a:ext cx="6706859" cy="2038968"/>
          </a:xfrm>
          <a:prstGeom prst="rect">
            <a:avLst/>
          </a:prstGeom>
        </p:spPr>
      </p:pic>
    </p:spTree>
    <p:extLst>
      <p:ext uri="{BB962C8B-B14F-4D97-AF65-F5344CB8AC3E}">
        <p14:creationId xmlns:p14="http://schemas.microsoft.com/office/powerpoint/2010/main" val="153388666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32666AC8-2E17-4DB4-B0F5-60C640CCFD2E}"/>
              </a:ext>
            </a:extLst>
          </p:cNvPr>
          <p:cNvSpPr txBox="1">
            <a:spLocks/>
          </p:cNvSpPr>
          <p:nvPr/>
        </p:nvSpPr>
        <p:spPr>
          <a:xfrm>
            <a:off x="1431533" y="2720526"/>
            <a:ext cx="9144000" cy="10295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6600" dirty="0" smtClean="0"/>
              <a:t>Perguntas?</a:t>
            </a:r>
            <a:endParaRPr lang="pt-BR" sz="6600" b="1" i="1" dirty="0"/>
          </a:p>
        </p:txBody>
      </p:sp>
    </p:spTree>
    <p:extLst>
      <p:ext uri="{BB962C8B-B14F-4D97-AF65-F5344CB8AC3E}">
        <p14:creationId xmlns:p14="http://schemas.microsoft.com/office/powerpoint/2010/main" val="244382089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Agrupar 9">
            <a:extLst>
              <a:ext uri="{FF2B5EF4-FFF2-40B4-BE49-F238E27FC236}">
                <a16:creationId xmlns:a16="http://schemas.microsoft.com/office/drawing/2014/main" id="{0B96ABED-DB41-410B-A604-C06F86EA7584}"/>
              </a:ext>
            </a:extLst>
          </p:cNvPr>
          <p:cNvGrpSpPr/>
          <p:nvPr/>
        </p:nvGrpSpPr>
        <p:grpSpPr>
          <a:xfrm>
            <a:off x="3626636" y="1405826"/>
            <a:ext cx="4686092" cy="4456335"/>
            <a:chOff x="7006340" y="1423936"/>
            <a:chExt cx="5099455" cy="5103211"/>
          </a:xfrm>
        </p:grpSpPr>
        <p:sp>
          <p:nvSpPr>
            <p:cNvPr id="5" name="Elipse 3">
              <a:extLst>
                <a:ext uri="{FF2B5EF4-FFF2-40B4-BE49-F238E27FC236}">
                  <a16:creationId xmlns:a16="http://schemas.microsoft.com/office/drawing/2014/main" id="{78EA9474-9E04-44C4-9E19-67FD40FBA058}"/>
                </a:ext>
              </a:extLst>
            </p:cNvPr>
            <p:cNvSpPr>
              <a:spLocks noChangeAspect="1"/>
            </p:cNvSpPr>
            <p:nvPr/>
          </p:nvSpPr>
          <p:spPr>
            <a:xfrm>
              <a:off x="7006340" y="1423936"/>
              <a:ext cx="5099455" cy="5099455"/>
            </a:xfrm>
            <a:prstGeom prst="ellips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tx1"/>
                </a:solidFill>
              </a:endParaRPr>
            </a:p>
          </p:txBody>
        </p:sp>
        <p:sp>
          <p:nvSpPr>
            <p:cNvPr id="6" name="Elipse 4">
              <a:extLst>
                <a:ext uri="{FF2B5EF4-FFF2-40B4-BE49-F238E27FC236}">
                  <a16:creationId xmlns:a16="http://schemas.microsoft.com/office/drawing/2014/main" id="{DA23CE7C-64D2-4FF1-83C3-4920F0AD635C}"/>
                </a:ext>
              </a:extLst>
            </p:cNvPr>
            <p:cNvSpPr>
              <a:spLocks noChangeAspect="1"/>
            </p:cNvSpPr>
            <p:nvPr/>
          </p:nvSpPr>
          <p:spPr>
            <a:xfrm>
              <a:off x="7361718" y="2479686"/>
              <a:ext cx="4307188" cy="4047461"/>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7" name="Elipse 5">
              <a:extLst>
                <a:ext uri="{FF2B5EF4-FFF2-40B4-BE49-F238E27FC236}">
                  <a16:creationId xmlns:a16="http://schemas.microsoft.com/office/drawing/2014/main" id="{BDF2AACA-BD34-40AD-9FDE-4F93EBB4342D}"/>
                </a:ext>
              </a:extLst>
            </p:cNvPr>
            <p:cNvSpPr>
              <a:spLocks noChangeAspect="1"/>
            </p:cNvSpPr>
            <p:nvPr/>
          </p:nvSpPr>
          <p:spPr>
            <a:xfrm>
              <a:off x="8189878" y="3987278"/>
              <a:ext cx="2732377" cy="2537991"/>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8" name="CaixaDeTexto 10">
              <a:extLst>
                <a:ext uri="{FF2B5EF4-FFF2-40B4-BE49-F238E27FC236}">
                  <a16:creationId xmlns:a16="http://schemas.microsoft.com/office/drawing/2014/main" id="{51F63BB8-6AA0-41B8-AF42-7EF062B069A1}"/>
                </a:ext>
              </a:extLst>
            </p:cNvPr>
            <p:cNvSpPr txBox="1"/>
            <p:nvPr/>
          </p:nvSpPr>
          <p:spPr>
            <a:xfrm>
              <a:off x="7720067" y="1589713"/>
              <a:ext cx="3671999" cy="800219"/>
            </a:xfrm>
            <a:prstGeom prst="rect">
              <a:avLst/>
            </a:prstGeom>
            <a:noFill/>
          </p:spPr>
          <p:txBody>
            <a:bodyPr wrap="square" rtlCol="0">
              <a:spAutoFit/>
            </a:bodyPr>
            <a:lstStyle/>
            <a:p>
              <a:pPr algn="ctr"/>
              <a:r>
                <a:rPr lang="pt-BR" b="1" dirty="0">
                  <a:solidFill>
                    <a:schemeClr val="bg1"/>
                  </a:solidFill>
                </a:rPr>
                <a:t>Inteligência Artificial</a:t>
              </a:r>
            </a:p>
            <a:p>
              <a:pPr algn="ctr"/>
              <a:r>
                <a:rPr lang="pt-BR" sz="1400" dirty="0">
                  <a:solidFill>
                    <a:schemeClr val="bg1"/>
                  </a:solidFill>
                </a:rPr>
                <a:t>Programas que podem sentir, raciocinar, agir, aprender e se adaptar como humanos</a:t>
              </a:r>
            </a:p>
          </p:txBody>
        </p:sp>
        <p:sp>
          <p:nvSpPr>
            <p:cNvPr id="9" name="CaixaDeTexto 11">
              <a:extLst>
                <a:ext uri="{FF2B5EF4-FFF2-40B4-BE49-F238E27FC236}">
                  <a16:creationId xmlns:a16="http://schemas.microsoft.com/office/drawing/2014/main" id="{DFD039E3-20CE-44F5-92EF-195036537592}"/>
                </a:ext>
              </a:extLst>
            </p:cNvPr>
            <p:cNvSpPr txBox="1"/>
            <p:nvPr/>
          </p:nvSpPr>
          <p:spPr>
            <a:xfrm>
              <a:off x="7901892" y="2847635"/>
              <a:ext cx="3286067" cy="1163095"/>
            </a:xfrm>
            <a:prstGeom prst="rect">
              <a:avLst/>
            </a:prstGeom>
            <a:noFill/>
          </p:spPr>
          <p:txBody>
            <a:bodyPr wrap="square" rtlCol="0">
              <a:spAutoFit/>
            </a:bodyPr>
            <a:lstStyle/>
            <a:p>
              <a:pPr algn="ctr"/>
              <a:r>
                <a:rPr lang="pt-BR" b="1" dirty="0">
                  <a:solidFill>
                    <a:schemeClr val="bg1"/>
                  </a:solidFill>
                </a:rPr>
                <a:t>Aprendizado de Máquina</a:t>
              </a:r>
            </a:p>
            <a:p>
              <a:pPr algn="ctr"/>
              <a:r>
                <a:rPr lang="pt-BR" sz="1400" dirty="0">
                  <a:solidFill>
                    <a:schemeClr val="bg1"/>
                  </a:solidFill>
                </a:rPr>
                <a:t>Algoritmos que permitem que uma máquina aprenda automaticamente sem ser explicitamente programada</a:t>
              </a:r>
            </a:p>
          </p:txBody>
        </p:sp>
        <p:sp>
          <p:nvSpPr>
            <p:cNvPr id="10" name="CaixaDeTexto 12">
              <a:extLst>
                <a:ext uri="{FF2B5EF4-FFF2-40B4-BE49-F238E27FC236}">
                  <a16:creationId xmlns:a16="http://schemas.microsoft.com/office/drawing/2014/main" id="{2BA92F8A-1455-40AE-B18C-EA6C3DE256D6}"/>
                </a:ext>
              </a:extLst>
            </p:cNvPr>
            <p:cNvSpPr txBox="1"/>
            <p:nvPr/>
          </p:nvSpPr>
          <p:spPr>
            <a:xfrm>
              <a:off x="8319235" y="4182525"/>
              <a:ext cx="2511974" cy="1015663"/>
            </a:xfrm>
            <a:prstGeom prst="rect">
              <a:avLst/>
            </a:prstGeom>
            <a:noFill/>
          </p:spPr>
          <p:txBody>
            <a:bodyPr wrap="square" rtlCol="0">
              <a:spAutoFit/>
            </a:bodyPr>
            <a:lstStyle/>
            <a:p>
              <a:pPr algn="ctr"/>
              <a:r>
                <a:rPr lang="pt-BR" b="1" dirty="0">
                  <a:solidFill>
                    <a:schemeClr val="bg1"/>
                  </a:solidFill>
                </a:rPr>
                <a:t>Redes Neurais Artificiais</a:t>
              </a:r>
            </a:p>
            <a:p>
              <a:pPr algn="ctr"/>
              <a:r>
                <a:rPr lang="pt-BR" sz="1400" dirty="0" err="1">
                  <a:solidFill>
                    <a:schemeClr val="bg1"/>
                  </a:solidFill>
                </a:rPr>
                <a:t>Multilayer</a:t>
              </a:r>
              <a:r>
                <a:rPr lang="pt-BR" sz="1400" dirty="0">
                  <a:solidFill>
                    <a:schemeClr val="bg1"/>
                  </a:solidFill>
                </a:rPr>
                <a:t> </a:t>
              </a:r>
              <a:r>
                <a:rPr lang="pt-BR" sz="1400" dirty="0" err="1">
                  <a:solidFill>
                    <a:schemeClr val="bg1"/>
                  </a:solidFill>
                </a:rPr>
                <a:t>perceptron</a:t>
              </a:r>
              <a:r>
                <a:rPr lang="pt-BR" sz="1400" dirty="0">
                  <a:solidFill>
                    <a:schemeClr val="bg1"/>
                  </a:solidFill>
                </a:rPr>
                <a:t>, </a:t>
              </a:r>
              <a:r>
                <a:rPr lang="pt-BR" sz="1400" dirty="0" err="1">
                  <a:solidFill>
                    <a:schemeClr val="bg1"/>
                  </a:solidFill>
                </a:rPr>
                <a:t>Convolutional</a:t>
              </a:r>
              <a:r>
                <a:rPr lang="pt-BR" sz="1400" dirty="0">
                  <a:solidFill>
                    <a:schemeClr val="bg1"/>
                  </a:solidFill>
                </a:rPr>
                <a:t>, </a:t>
              </a:r>
              <a:r>
                <a:rPr lang="pt-BR" sz="1400" dirty="0" err="1">
                  <a:solidFill>
                    <a:schemeClr val="bg1"/>
                  </a:solidFill>
                </a:rPr>
                <a:t>Recursive</a:t>
              </a:r>
              <a:r>
                <a:rPr lang="pt-BR" sz="1400" dirty="0">
                  <a:solidFill>
                    <a:schemeClr val="bg1"/>
                  </a:solidFill>
                </a:rPr>
                <a:t> Networks, etc.</a:t>
              </a:r>
            </a:p>
          </p:txBody>
        </p:sp>
      </p:grpSp>
    </p:spTree>
    <p:extLst>
      <p:ext uri="{BB962C8B-B14F-4D97-AF65-F5344CB8AC3E}">
        <p14:creationId xmlns:p14="http://schemas.microsoft.com/office/powerpoint/2010/main" val="402653510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 name="Group 50"/>
          <p:cNvGrpSpPr/>
          <p:nvPr/>
        </p:nvGrpSpPr>
        <p:grpSpPr>
          <a:xfrm>
            <a:off x="2393319" y="1251204"/>
            <a:ext cx="3470286" cy="4179291"/>
            <a:chOff x="2393319" y="1251204"/>
            <a:chExt cx="3470286" cy="4179291"/>
          </a:xfrm>
        </p:grpSpPr>
        <p:sp>
          <p:nvSpPr>
            <p:cNvPr id="4" name="Rectangle 3"/>
            <p:cNvSpPr/>
            <p:nvPr/>
          </p:nvSpPr>
          <p:spPr>
            <a:xfrm>
              <a:off x="3849753" y="1709527"/>
              <a:ext cx="1338469" cy="50358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solidFill>
                    <a:schemeClr val="tx1"/>
                  </a:solidFill>
                </a:rPr>
                <a:t>Inicialização</a:t>
              </a:r>
              <a:endParaRPr lang="pt-BR" dirty="0">
                <a:solidFill>
                  <a:schemeClr val="tx1"/>
                </a:solidFill>
              </a:endParaRPr>
            </a:p>
          </p:txBody>
        </p:sp>
        <p:sp>
          <p:nvSpPr>
            <p:cNvPr id="5" name="Rectangle 4"/>
            <p:cNvSpPr/>
            <p:nvPr/>
          </p:nvSpPr>
          <p:spPr>
            <a:xfrm>
              <a:off x="3849755" y="2534476"/>
              <a:ext cx="1338469" cy="50358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solidFill>
                    <a:schemeClr val="tx1"/>
                  </a:solidFill>
                </a:rPr>
                <a:t>Seleção</a:t>
              </a:r>
              <a:endParaRPr lang="pt-BR" dirty="0">
                <a:solidFill>
                  <a:schemeClr val="tx1"/>
                </a:solidFill>
              </a:endParaRPr>
            </a:p>
          </p:txBody>
        </p:sp>
        <p:cxnSp>
          <p:nvCxnSpPr>
            <p:cNvPr id="9" name="Straight Arrow Connector 8"/>
            <p:cNvCxnSpPr>
              <a:stCxn id="4" idx="2"/>
              <a:endCxn id="5" idx="0"/>
            </p:cNvCxnSpPr>
            <p:nvPr/>
          </p:nvCxnSpPr>
          <p:spPr>
            <a:xfrm>
              <a:off x="4518988" y="2213110"/>
              <a:ext cx="2" cy="3213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Diamond 16"/>
            <p:cNvSpPr/>
            <p:nvPr/>
          </p:nvSpPr>
          <p:spPr>
            <a:xfrm>
              <a:off x="4254356" y="3361498"/>
              <a:ext cx="529262" cy="419099"/>
            </a:xfrm>
            <a:prstGeom prst="diamond">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tx1"/>
                </a:solidFill>
              </a:endParaRPr>
            </a:p>
          </p:txBody>
        </p:sp>
        <p:cxnSp>
          <p:nvCxnSpPr>
            <p:cNvPr id="18" name="Straight Arrow Connector 17"/>
            <p:cNvCxnSpPr>
              <a:endCxn id="17" idx="0"/>
            </p:cNvCxnSpPr>
            <p:nvPr/>
          </p:nvCxnSpPr>
          <p:spPr>
            <a:xfrm flipH="1">
              <a:off x="4518987" y="3040132"/>
              <a:ext cx="1" cy="3213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Rectangle 25"/>
            <p:cNvSpPr/>
            <p:nvPr/>
          </p:nvSpPr>
          <p:spPr>
            <a:xfrm>
              <a:off x="4514722" y="3671076"/>
              <a:ext cx="1006121" cy="430887"/>
            </a:xfrm>
            <a:prstGeom prst="rect">
              <a:avLst/>
            </a:prstGeom>
          </p:spPr>
          <p:txBody>
            <a:bodyPr wrap="square">
              <a:spAutoFit/>
            </a:bodyPr>
            <a:lstStyle/>
            <a:p>
              <a:pPr algn="ctr"/>
              <a:r>
                <a:rPr lang="pt-BR" sz="1100" dirty="0" smtClean="0"/>
                <a:t>critério </a:t>
              </a:r>
              <a:r>
                <a:rPr lang="pt-BR" sz="1100" dirty="0"/>
                <a:t>de </a:t>
              </a:r>
              <a:r>
                <a:rPr lang="pt-BR" sz="1100" dirty="0" smtClean="0"/>
                <a:t>parada = false</a:t>
              </a:r>
              <a:endParaRPr lang="pt-BR" sz="1100" dirty="0"/>
            </a:p>
          </p:txBody>
        </p:sp>
        <p:sp>
          <p:nvSpPr>
            <p:cNvPr id="30" name="Flowchart: Connector 29"/>
            <p:cNvSpPr/>
            <p:nvPr/>
          </p:nvSpPr>
          <p:spPr>
            <a:xfrm>
              <a:off x="5287408" y="3499047"/>
              <a:ext cx="144000" cy="14400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2" name="Rectangle 31"/>
            <p:cNvSpPr/>
            <p:nvPr/>
          </p:nvSpPr>
          <p:spPr>
            <a:xfrm>
              <a:off x="4779824" y="3104160"/>
              <a:ext cx="1083781" cy="430887"/>
            </a:xfrm>
            <a:prstGeom prst="rect">
              <a:avLst/>
            </a:prstGeom>
          </p:spPr>
          <p:txBody>
            <a:bodyPr wrap="square">
              <a:spAutoFit/>
            </a:bodyPr>
            <a:lstStyle/>
            <a:p>
              <a:pPr algn="ctr"/>
              <a:r>
                <a:rPr lang="pt-BR" sz="1100" dirty="0" smtClean="0"/>
                <a:t>critério </a:t>
              </a:r>
              <a:r>
                <a:rPr lang="pt-BR" sz="1100" dirty="0"/>
                <a:t>de </a:t>
              </a:r>
              <a:r>
                <a:rPr lang="pt-BR" sz="1100" dirty="0" smtClean="0"/>
                <a:t>parada = </a:t>
              </a:r>
              <a:r>
                <a:rPr lang="pt-BR" sz="1100" dirty="0" err="1" smtClean="0"/>
                <a:t>true</a:t>
              </a:r>
              <a:endParaRPr lang="pt-BR" sz="1100" dirty="0"/>
            </a:p>
          </p:txBody>
        </p:sp>
        <p:sp>
          <p:nvSpPr>
            <p:cNvPr id="33" name="Flowchart: Connector 32"/>
            <p:cNvSpPr/>
            <p:nvPr/>
          </p:nvSpPr>
          <p:spPr>
            <a:xfrm>
              <a:off x="4442722" y="1251204"/>
              <a:ext cx="144000" cy="14400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34" name="Straight Arrow Connector 33"/>
            <p:cNvCxnSpPr/>
            <p:nvPr/>
          </p:nvCxnSpPr>
          <p:spPr>
            <a:xfrm flipH="1">
              <a:off x="4514722" y="1402184"/>
              <a:ext cx="1" cy="3213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Rectangular Callout 34"/>
            <p:cNvSpPr/>
            <p:nvPr/>
          </p:nvSpPr>
          <p:spPr>
            <a:xfrm>
              <a:off x="2393319" y="1297052"/>
              <a:ext cx="1123950" cy="824949"/>
            </a:xfrm>
            <a:prstGeom prst="wedgeRectCallout">
              <a:avLst>
                <a:gd name="adj1" fmla="val 74001"/>
                <a:gd name="adj2" fmla="val 31326"/>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smtClean="0">
                  <a:solidFill>
                    <a:schemeClr val="tx1"/>
                  </a:solidFill>
                </a:rPr>
                <a:t>Indivíduos com diferentes características</a:t>
              </a:r>
              <a:endParaRPr lang="pt-BR" sz="1200" dirty="0">
                <a:solidFill>
                  <a:schemeClr val="tx1"/>
                </a:solidFill>
              </a:endParaRPr>
            </a:p>
          </p:txBody>
        </p:sp>
        <p:sp>
          <p:nvSpPr>
            <p:cNvPr id="37" name="Rectangular Callout 36"/>
            <p:cNvSpPr/>
            <p:nvPr/>
          </p:nvSpPr>
          <p:spPr>
            <a:xfrm>
              <a:off x="2393319" y="2373792"/>
              <a:ext cx="1123950" cy="1297284"/>
            </a:xfrm>
            <a:prstGeom prst="wedgeRectCallout">
              <a:avLst>
                <a:gd name="adj1" fmla="val 75696"/>
                <a:gd name="adj2" fmla="val -23574"/>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smtClean="0">
                  <a:solidFill>
                    <a:schemeClr val="tx1"/>
                  </a:solidFill>
                </a:rPr>
                <a:t>Função </a:t>
              </a:r>
              <a:r>
                <a:rPr lang="pt-BR" sz="1200" dirty="0">
                  <a:solidFill>
                    <a:schemeClr val="tx1"/>
                  </a:solidFill>
                </a:rPr>
                <a:t>de aptidão </a:t>
              </a:r>
              <a:r>
                <a:rPr lang="pt-BR" sz="1200" dirty="0" smtClean="0">
                  <a:solidFill>
                    <a:schemeClr val="tx1"/>
                  </a:solidFill>
                </a:rPr>
                <a:t>seleciona os melhores indivíduos para próxima geração</a:t>
              </a:r>
              <a:endParaRPr lang="pt-BR" sz="1200" dirty="0">
                <a:solidFill>
                  <a:schemeClr val="tx1"/>
                </a:solidFill>
              </a:endParaRPr>
            </a:p>
          </p:txBody>
        </p:sp>
        <p:sp>
          <p:nvSpPr>
            <p:cNvPr id="38" name="Rectangle 37"/>
            <p:cNvSpPr/>
            <p:nvPr/>
          </p:nvSpPr>
          <p:spPr>
            <a:xfrm>
              <a:off x="3859278" y="4101963"/>
              <a:ext cx="1338469" cy="50358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solidFill>
                    <a:schemeClr val="tx1"/>
                  </a:solidFill>
                </a:rPr>
                <a:t>Cruzamento</a:t>
              </a:r>
              <a:endParaRPr lang="pt-BR" dirty="0">
                <a:solidFill>
                  <a:schemeClr val="tx1"/>
                </a:solidFill>
              </a:endParaRPr>
            </a:p>
          </p:txBody>
        </p:sp>
        <p:sp>
          <p:nvSpPr>
            <p:cNvPr id="39" name="Rectangle 38"/>
            <p:cNvSpPr/>
            <p:nvPr/>
          </p:nvSpPr>
          <p:spPr>
            <a:xfrm>
              <a:off x="3859278" y="4926912"/>
              <a:ext cx="1338469" cy="50358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solidFill>
                    <a:schemeClr val="tx1"/>
                  </a:solidFill>
                </a:rPr>
                <a:t>Mutação</a:t>
              </a:r>
              <a:endParaRPr lang="pt-BR" dirty="0">
                <a:solidFill>
                  <a:schemeClr val="tx1"/>
                </a:solidFill>
              </a:endParaRPr>
            </a:p>
          </p:txBody>
        </p:sp>
        <p:cxnSp>
          <p:nvCxnSpPr>
            <p:cNvPr id="40" name="Straight Arrow Connector 39"/>
            <p:cNvCxnSpPr>
              <a:endCxn id="38" idx="0"/>
            </p:cNvCxnSpPr>
            <p:nvPr/>
          </p:nvCxnSpPr>
          <p:spPr>
            <a:xfrm flipH="1">
              <a:off x="4528513" y="3780597"/>
              <a:ext cx="2" cy="3213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a:stCxn id="38" idx="2"/>
              <a:endCxn id="39" idx="0"/>
            </p:cNvCxnSpPr>
            <p:nvPr/>
          </p:nvCxnSpPr>
          <p:spPr>
            <a:xfrm>
              <a:off x="4528513" y="4605546"/>
              <a:ext cx="0" cy="3213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endCxn id="30" idx="2"/>
            </p:cNvCxnSpPr>
            <p:nvPr/>
          </p:nvCxnSpPr>
          <p:spPr>
            <a:xfrm>
              <a:off x="4793142" y="3571047"/>
              <a:ext cx="49426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Elbow Connector 46"/>
            <p:cNvCxnSpPr>
              <a:stCxn id="39" idx="3"/>
              <a:endCxn id="5" idx="3"/>
            </p:cNvCxnSpPr>
            <p:nvPr/>
          </p:nvCxnSpPr>
          <p:spPr>
            <a:xfrm flipH="1" flipV="1">
              <a:off x="5188224" y="2786268"/>
              <a:ext cx="9523" cy="2392436"/>
            </a:xfrm>
            <a:prstGeom prst="bentConnector3">
              <a:avLst>
                <a:gd name="adj1" fmla="val -900189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8706023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5CE27FD-CD77-4AE2-9DC9-2670A14C37ED}"/>
              </a:ext>
            </a:extLst>
          </p:cNvPr>
          <p:cNvSpPr>
            <a:spLocks noGrp="1"/>
          </p:cNvSpPr>
          <p:nvPr>
            <p:ph type="title"/>
          </p:nvPr>
        </p:nvSpPr>
        <p:spPr/>
        <p:txBody>
          <a:bodyPr/>
          <a:lstStyle/>
          <a:p>
            <a:r>
              <a:rPr lang="pt-BR" dirty="0"/>
              <a:t>Um Pouco de História</a:t>
            </a:r>
          </a:p>
        </p:txBody>
      </p:sp>
      <p:sp>
        <p:nvSpPr>
          <p:cNvPr id="3" name="Espaço Reservado para Conteúdo 2">
            <a:extLst>
              <a:ext uri="{FF2B5EF4-FFF2-40B4-BE49-F238E27FC236}">
                <a16:creationId xmlns:a16="http://schemas.microsoft.com/office/drawing/2014/main" id="{24C18954-F9B7-41B9-A96D-978A06BDF15B}"/>
              </a:ext>
            </a:extLst>
          </p:cNvPr>
          <p:cNvSpPr>
            <a:spLocks noGrp="1"/>
          </p:cNvSpPr>
          <p:nvPr>
            <p:ph idx="1"/>
          </p:nvPr>
        </p:nvSpPr>
        <p:spPr>
          <a:xfrm>
            <a:off x="838199" y="1690687"/>
            <a:ext cx="8049600" cy="4726839"/>
          </a:xfrm>
        </p:spPr>
        <p:txBody>
          <a:bodyPr>
            <a:normAutofit fontScale="47500" lnSpcReduction="20000"/>
          </a:bodyPr>
          <a:lstStyle/>
          <a:p>
            <a:pPr marL="171450" lvl="0" indent="-171450" algn="just">
              <a:lnSpc>
                <a:spcPct val="100000"/>
              </a:lnSpc>
              <a:spcBef>
                <a:spcPts val="0"/>
              </a:spcBef>
              <a:defRPr/>
            </a:pPr>
            <a:r>
              <a:rPr lang="pt-BR" dirty="0"/>
              <a:t>A ideia de criar uma máquina pensante ou uma criatura artificial que imitasse as habilidades humanas é muito antiga, remontando à Grécia antiga.</a:t>
            </a:r>
          </a:p>
          <a:p>
            <a:pPr marL="171450" indent="-171450" algn="just"/>
            <a:r>
              <a:rPr lang="pt-BR" b="1" dirty="0"/>
              <a:t>Mitologia grega</a:t>
            </a:r>
            <a:r>
              <a:rPr lang="pt-BR" dirty="0"/>
              <a:t>: Talos, um autômato (máquina que realiza ações que lembram humanos ou animais) criado para proteger a princesa Europa de </a:t>
            </a:r>
            <a:r>
              <a:rPr lang="pt-BR" dirty="0" smtClean="0"/>
              <a:t>Creta de invasores.</a:t>
            </a:r>
            <a:endParaRPr lang="pt-BR" dirty="0"/>
          </a:p>
          <a:p>
            <a:pPr marL="171450" indent="-171450" algn="just"/>
            <a:r>
              <a:rPr lang="pt-BR" b="1" dirty="0"/>
              <a:t>300 A.C.</a:t>
            </a:r>
            <a:r>
              <a:rPr lang="pt-BR" dirty="0"/>
              <a:t>: Aristóteles almejava substituir a mão-de-obra escrava por objetos autônomos.</a:t>
            </a:r>
          </a:p>
          <a:p>
            <a:pPr marL="171450" indent="-171450" algn="just"/>
            <a:r>
              <a:rPr lang="pt-BR" b="1" dirty="0"/>
              <a:t>1642</a:t>
            </a:r>
            <a:r>
              <a:rPr lang="pt-BR" dirty="0"/>
              <a:t>: Pascal constrói a primeira calculadora mecânica do mundo, a </a:t>
            </a:r>
            <a:r>
              <a:rPr lang="pt-BR" i="1" dirty="0"/>
              <a:t>La </a:t>
            </a:r>
            <a:r>
              <a:rPr lang="pt-BR" i="1" dirty="0" err="1"/>
              <a:t>pascaline</a:t>
            </a:r>
            <a:r>
              <a:rPr lang="pt-BR" dirty="0"/>
              <a:t>.</a:t>
            </a:r>
          </a:p>
          <a:p>
            <a:pPr marL="171450" indent="-171450" algn="just"/>
            <a:r>
              <a:rPr lang="pt-BR" b="1" dirty="0"/>
              <a:t>1822</a:t>
            </a:r>
            <a:r>
              <a:rPr lang="pt-BR" dirty="0"/>
              <a:t>: Charles Babbage cria os primeiros computadores mecânicos, as </a:t>
            </a:r>
            <a:r>
              <a:rPr lang="pt-BR" i="1" dirty="0"/>
              <a:t>máquinas diferencial</a:t>
            </a:r>
            <a:r>
              <a:rPr lang="pt-BR" dirty="0"/>
              <a:t> e </a:t>
            </a:r>
            <a:r>
              <a:rPr lang="pt-BR" i="1" dirty="0"/>
              <a:t>analítica</a:t>
            </a:r>
            <a:r>
              <a:rPr lang="pt-BR" dirty="0"/>
              <a:t>, se tornando o “</a:t>
            </a:r>
            <a:r>
              <a:rPr lang="pt-BR" i="1" dirty="0"/>
              <a:t>pai dos computadores</a:t>
            </a:r>
            <a:r>
              <a:rPr lang="pt-BR" dirty="0"/>
              <a:t>”.</a:t>
            </a:r>
          </a:p>
          <a:p>
            <a:pPr marL="171450" indent="-171450" algn="just"/>
            <a:r>
              <a:rPr lang="pt-BR" b="1" dirty="0"/>
              <a:t>1837</a:t>
            </a:r>
            <a:r>
              <a:rPr lang="pt-BR" dirty="0"/>
              <a:t>: Ada </a:t>
            </a:r>
            <a:r>
              <a:rPr lang="pt-BR" dirty="0" err="1"/>
              <a:t>Lovelace</a:t>
            </a:r>
            <a:r>
              <a:rPr lang="pt-BR" dirty="0"/>
              <a:t> escreve o primeiro programa de computador para a </a:t>
            </a:r>
            <a:r>
              <a:rPr lang="pt-BR" i="1" dirty="0"/>
              <a:t>máquina analítica </a:t>
            </a:r>
            <a:r>
              <a:rPr lang="pt-BR" dirty="0"/>
              <a:t>de Babbage, se tornando a primeira “</a:t>
            </a:r>
            <a:r>
              <a:rPr lang="pt-BR" i="1" dirty="0"/>
              <a:t>programadora</a:t>
            </a:r>
            <a:r>
              <a:rPr lang="pt-BR" dirty="0" smtClean="0"/>
              <a:t>” conhecida.</a:t>
            </a:r>
            <a:endParaRPr lang="pt-BR" dirty="0"/>
          </a:p>
          <a:p>
            <a:pPr marL="171450" indent="-171450" algn="just"/>
            <a:r>
              <a:rPr lang="pt-BR" b="1" dirty="0"/>
              <a:t>1847</a:t>
            </a:r>
            <a:r>
              <a:rPr lang="pt-BR" dirty="0"/>
              <a:t>: George </a:t>
            </a:r>
            <a:r>
              <a:rPr lang="pt-BR" dirty="0" err="1"/>
              <a:t>Boole</a:t>
            </a:r>
            <a:r>
              <a:rPr lang="pt-BR" dirty="0"/>
              <a:t> cria a lógica booleana, lançando as bases para a era da informação.</a:t>
            </a:r>
          </a:p>
          <a:p>
            <a:pPr marL="171450" indent="-171450" algn="just"/>
            <a:r>
              <a:rPr lang="pt-BR" b="1" dirty="0"/>
              <a:t>1943</a:t>
            </a:r>
            <a:r>
              <a:rPr lang="pt-BR" dirty="0"/>
              <a:t>: Alan Turing e um grupo de </a:t>
            </a:r>
            <a:r>
              <a:rPr lang="pt-BR" dirty="0" err="1"/>
              <a:t>codebreakers</a:t>
            </a:r>
            <a:r>
              <a:rPr lang="pt-BR" dirty="0"/>
              <a:t> constroem </a:t>
            </a:r>
            <a:r>
              <a:rPr lang="pt-BR" dirty="0" err="1"/>
              <a:t>Colossus</a:t>
            </a:r>
            <a:r>
              <a:rPr lang="pt-BR" dirty="0"/>
              <a:t>, o primeiro computador programável, digital e eletrônico.</a:t>
            </a:r>
          </a:p>
          <a:p>
            <a:pPr marL="171450" indent="-171450" algn="just"/>
            <a:r>
              <a:rPr lang="pt-BR" b="1" dirty="0"/>
              <a:t>1945</a:t>
            </a:r>
            <a:r>
              <a:rPr lang="pt-BR" dirty="0"/>
              <a:t>: ENIAC, o primeiro computador de uso-geral é construído.</a:t>
            </a:r>
          </a:p>
          <a:p>
            <a:pPr marL="171450" indent="-171450" algn="just"/>
            <a:r>
              <a:rPr lang="pt-BR" b="1" dirty="0"/>
              <a:t>1943</a:t>
            </a:r>
            <a:r>
              <a:rPr lang="pt-BR" dirty="0"/>
              <a:t>: </a:t>
            </a:r>
            <a:r>
              <a:rPr lang="pt-BR" dirty="0" err="1"/>
              <a:t>McCulloch</a:t>
            </a:r>
            <a:r>
              <a:rPr lang="pt-BR" dirty="0"/>
              <a:t> e </a:t>
            </a:r>
            <a:r>
              <a:rPr lang="pt-BR" dirty="0" err="1"/>
              <a:t>Pitts</a:t>
            </a:r>
            <a:r>
              <a:rPr lang="pt-BR" dirty="0"/>
              <a:t> propõem um modelo matemático para o funcionamento de um neurônio</a:t>
            </a:r>
            <a:r>
              <a:rPr lang="pt-BR" dirty="0" smtClean="0"/>
              <a:t>. Lançando as bases para a criação das redes neurais artificiais.</a:t>
            </a:r>
            <a:endParaRPr lang="pt-BR" dirty="0"/>
          </a:p>
          <a:p>
            <a:pPr marL="171450" indent="-171450" algn="just"/>
            <a:r>
              <a:rPr lang="pt-BR" b="1" dirty="0"/>
              <a:t>1950</a:t>
            </a:r>
            <a:r>
              <a:rPr lang="pt-BR" dirty="0"/>
              <a:t>: Alan Turing cria o “</a:t>
            </a:r>
            <a:r>
              <a:rPr lang="pt-BR" i="1" dirty="0"/>
              <a:t>teste de Turing</a:t>
            </a:r>
            <a:r>
              <a:rPr lang="pt-BR" dirty="0"/>
              <a:t>”, que testa a capacidade de uma máquina </a:t>
            </a:r>
            <a:r>
              <a:rPr lang="pt-BR" dirty="0" smtClean="0"/>
              <a:t>em </a:t>
            </a:r>
            <a:r>
              <a:rPr lang="pt-BR" dirty="0"/>
              <a:t>exibir comportamento inteligente </a:t>
            </a:r>
            <a:r>
              <a:rPr lang="pt-BR" dirty="0" smtClean="0"/>
              <a:t>indistinguível </a:t>
            </a:r>
            <a:r>
              <a:rPr lang="pt-BR" dirty="0"/>
              <a:t>ao de um ser humano.</a:t>
            </a:r>
          </a:p>
          <a:p>
            <a:pPr marL="171450" indent="-171450" algn="just"/>
            <a:r>
              <a:rPr lang="pt-BR" b="1" dirty="0"/>
              <a:t>1952</a:t>
            </a:r>
            <a:r>
              <a:rPr lang="pt-BR" dirty="0"/>
              <a:t>: Arthur Samuel cria o primeiro programa de </a:t>
            </a:r>
            <a:r>
              <a:rPr lang="pt-BR" dirty="0" smtClean="0"/>
              <a:t>autoaprendizagem (aprendizado de máquina) </a:t>
            </a:r>
            <a:r>
              <a:rPr lang="pt-BR" dirty="0"/>
              <a:t>do mundo, o </a:t>
            </a:r>
            <a:r>
              <a:rPr lang="pt-BR" i="1" dirty="0" err="1"/>
              <a:t>Checkers</a:t>
            </a:r>
            <a:r>
              <a:rPr lang="pt-BR" i="1" dirty="0"/>
              <a:t>-Player</a:t>
            </a:r>
            <a:r>
              <a:rPr lang="pt-BR" dirty="0"/>
              <a:t>, </a:t>
            </a:r>
            <a:r>
              <a:rPr lang="pt-BR" dirty="0" smtClean="0"/>
              <a:t>sendo </a:t>
            </a:r>
            <a:r>
              <a:rPr lang="pt-BR" dirty="0"/>
              <a:t>a primeira demonstração do conceito </a:t>
            </a:r>
            <a:r>
              <a:rPr lang="pt-BR" dirty="0" smtClean="0"/>
              <a:t>de </a:t>
            </a:r>
            <a:r>
              <a:rPr lang="pt-BR" dirty="0"/>
              <a:t>inteligência </a:t>
            </a:r>
            <a:r>
              <a:rPr lang="pt-BR" dirty="0" smtClean="0"/>
              <a:t>artificial.</a:t>
            </a:r>
          </a:p>
          <a:p>
            <a:pPr marL="171450" indent="-171450" algn="just"/>
            <a:r>
              <a:rPr lang="pt-BR" b="1" dirty="0" smtClean="0"/>
              <a:t>1956</a:t>
            </a:r>
            <a:r>
              <a:rPr lang="pt-BR" dirty="0" smtClean="0"/>
              <a:t>: Surgimento da área de pesquisa em IA em um workshop no </a:t>
            </a:r>
            <a:r>
              <a:rPr lang="pt-BR" dirty="0" err="1" smtClean="0"/>
              <a:t>Dartmouth</a:t>
            </a:r>
            <a:r>
              <a:rPr lang="pt-BR" dirty="0" smtClean="0"/>
              <a:t> </a:t>
            </a:r>
            <a:r>
              <a:rPr lang="pt-BR" dirty="0" err="1" smtClean="0"/>
              <a:t>College</a:t>
            </a:r>
            <a:r>
              <a:rPr lang="pt-BR" dirty="0" smtClean="0"/>
              <a:t> nos EUA onde o termo IA foi cunhado por John McCarthy.</a:t>
            </a:r>
            <a:endParaRPr lang="pt-BR" dirty="0"/>
          </a:p>
        </p:txBody>
      </p:sp>
      <p:pic>
        <p:nvPicPr>
          <p:cNvPr id="4" name="Picture 2" descr="Image result for john mccarthy">
            <a:extLst>
              <a:ext uri="{FF2B5EF4-FFF2-40B4-BE49-F238E27FC236}">
                <a16:creationId xmlns:a16="http://schemas.microsoft.com/office/drawing/2014/main" id="{DE19C2DF-8078-4102-B550-A92881BF2973}"/>
              </a:ext>
            </a:extLst>
          </p:cNvPr>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9202282" y="5616104"/>
            <a:ext cx="1084309" cy="101228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https://upload.wikimedia.org/wikipedia/commons/thumb/c/c8/Didrachm_Phaistos_obverse_CdM.jpg/220px-Didrachm_Phaistos_obverse_CdM.jpg">
            <a:extLst>
              <a:ext uri="{FF2B5EF4-FFF2-40B4-BE49-F238E27FC236}">
                <a16:creationId xmlns:a16="http://schemas.microsoft.com/office/drawing/2014/main" id="{9D218B96-7A21-499E-99B6-19EB05FAEFC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77426" y="456083"/>
            <a:ext cx="1041361" cy="1041361"/>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aristóteles">
            <a:extLst>
              <a:ext uri="{FF2B5EF4-FFF2-40B4-BE49-F238E27FC236}">
                <a16:creationId xmlns:a16="http://schemas.microsoft.com/office/drawing/2014/main" id="{09521744-DEBA-49C0-B0C9-A478A186E4B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07980" y="179832"/>
            <a:ext cx="764521" cy="110978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Image result for ada lovelace">
            <a:extLst>
              <a:ext uri="{FF2B5EF4-FFF2-40B4-BE49-F238E27FC236}">
                <a16:creationId xmlns:a16="http://schemas.microsoft.com/office/drawing/2014/main" id="{6701E341-F08C-4B7C-83E6-81D393E53A2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391135" y="1463135"/>
            <a:ext cx="1084309" cy="108430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pascaline">
            <a:extLst>
              <a:ext uri="{FF2B5EF4-FFF2-40B4-BE49-F238E27FC236}">
                <a16:creationId xmlns:a16="http://schemas.microsoft.com/office/drawing/2014/main" id="{B0B157E1-9DA9-4DA1-A349-4CD7346679A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30696" y="344108"/>
            <a:ext cx="1876109" cy="102445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colossus alan turing">
            <a:extLst>
              <a:ext uri="{FF2B5EF4-FFF2-40B4-BE49-F238E27FC236}">
                <a16:creationId xmlns:a16="http://schemas.microsoft.com/office/drawing/2014/main" id="{F56BD830-39B0-4A51-9758-D6E9B7E3737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601075" y="2961976"/>
            <a:ext cx="1505450" cy="100488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alan turing">
            <a:extLst>
              <a:ext uri="{FF2B5EF4-FFF2-40B4-BE49-F238E27FC236}">
                <a16:creationId xmlns:a16="http://schemas.microsoft.com/office/drawing/2014/main" id="{0862E423-1136-4EDB-B2A9-B1FA8CD4B82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277350" y="2961108"/>
            <a:ext cx="753346" cy="1005756"/>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result for ENIAC">
            <a:extLst>
              <a:ext uri="{FF2B5EF4-FFF2-40B4-BE49-F238E27FC236}">
                <a16:creationId xmlns:a16="http://schemas.microsoft.com/office/drawing/2014/main" id="{A7485DFF-FD1A-4CA1-88F9-4E9A4732E53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672930" y="5151760"/>
            <a:ext cx="1233488" cy="928688"/>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http://www.biografiasyvidas.com/biografia/b/fotos/babbage_2.jpg">
            <a:extLst>
              <a:ext uri="{FF2B5EF4-FFF2-40B4-BE49-F238E27FC236}">
                <a16:creationId xmlns:a16="http://schemas.microsoft.com/office/drawing/2014/main" id="{D4EAB289-8CAC-4ABF-B285-D83ABB55D30C}"/>
              </a:ext>
            </a:extLst>
          </p:cNvPr>
          <p:cNvPicPr>
            <a:picLocks noChangeAspect="1" noChangeArrowheads="1"/>
          </p:cNvPicPr>
          <p:nvPr/>
        </p:nvPicPr>
        <p:blipFill>
          <a:blip r:embed="rId11" cstate="hqprint">
            <a:extLst>
              <a:ext uri="{28A0092B-C50C-407E-A947-70E740481C1C}">
                <a14:useLocalDpi xmlns:a14="http://schemas.microsoft.com/office/drawing/2010/main" val="0"/>
              </a:ext>
            </a:extLst>
          </a:blip>
          <a:srcRect/>
          <a:stretch>
            <a:fillRect/>
          </a:stretch>
        </p:blipFill>
        <p:spPr bwMode="auto">
          <a:xfrm>
            <a:off x="10875252" y="1572105"/>
            <a:ext cx="828843" cy="1067745"/>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Image result for perceptron">
            <a:extLst>
              <a:ext uri="{FF2B5EF4-FFF2-40B4-BE49-F238E27FC236}">
                <a16:creationId xmlns:a16="http://schemas.microsoft.com/office/drawing/2014/main" id="{0479D633-174D-4192-A861-8562799275E4}"/>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998681" y="4053168"/>
            <a:ext cx="2355119" cy="10122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55891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5CE27FD-CD77-4AE2-9DC9-2670A14C37ED}"/>
              </a:ext>
            </a:extLst>
          </p:cNvPr>
          <p:cNvSpPr>
            <a:spLocks noGrp="1"/>
          </p:cNvSpPr>
          <p:nvPr>
            <p:ph type="title"/>
          </p:nvPr>
        </p:nvSpPr>
        <p:spPr/>
        <p:txBody>
          <a:bodyPr/>
          <a:lstStyle/>
          <a:p>
            <a:r>
              <a:rPr lang="pt-BR" dirty="0"/>
              <a:t>Um Pouco de História (continuação)</a:t>
            </a:r>
          </a:p>
        </p:txBody>
      </p:sp>
      <p:sp>
        <p:nvSpPr>
          <p:cNvPr id="3" name="Espaço Reservado para Conteúdo 2">
            <a:extLst>
              <a:ext uri="{FF2B5EF4-FFF2-40B4-BE49-F238E27FC236}">
                <a16:creationId xmlns:a16="http://schemas.microsoft.com/office/drawing/2014/main" id="{24C18954-F9B7-41B9-A96D-978A06BDF15B}"/>
              </a:ext>
            </a:extLst>
          </p:cNvPr>
          <p:cNvSpPr>
            <a:spLocks noGrp="1"/>
          </p:cNvSpPr>
          <p:nvPr>
            <p:ph idx="1"/>
          </p:nvPr>
        </p:nvSpPr>
        <p:spPr>
          <a:xfrm>
            <a:off x="838200" y="1690689"/>
            <a:ext cx="8048626" cy="4271962"/>
          </a:xfrm>
        </p:spPr>
        <p:txBody>
          <a:bodyPr>
            <a:normAutofit fontScale="47500" lnSpcReduction="20000"/>
          </a:bodyPr>
          <a:lstStyle/>
          <a:p>
            <a:pPr marL="171450" indent="-171450" algn="just"/>
            <a:r>
              <a:rPr lang="pt-BR" b="1" dirty="0"/>
              <a:t>1957</a:t>
            </a:r>
            <a:r>
              <a:rPr lang="pt-BR" dirty="0"/>
              <a:t>: </a:t>
            </a:r>
            <a:r>
              <a:rPr lang="pt-BR" dirty="0" err="1"/>
              <a:t>Newell</a:t>
            </a:r>
            <a:r>
              <a:rPr lang="pt-BR" dirty="0"/>
              <a:t> e Simon criam o </a:t>
            </a:r>
            <a:r>
              <a:rPr lang="pt-BR" i="1" dirty="0"/>
              <a:t>Solucionador de Problemas Gerais</a:t>
            </a:r>
            <a:r>
              <a:rPr lang="pt-BR" dirty="0"/>
              <a:t>, um programa para resolução de problemas (e.g., provas de teoremas, problemas </a:t>
            </a:r>
            <a:r>
              <a:rPr lang="pt-BR" dirty="0" smtClean="0"/>
              <a:t>de </a:t>
            </a:r>
            <a:r>
              <a:rPr lang="pt-BR" dirty="0"/>
              <a:t>geometria, jogo de xadrez, etc.)</a:t>
            </a:r>
          </a:p>
          <a:p>
            <a:pPr marL="171450" indent="-171450" algn="just"/>
            <a:r>
              <a:rPr lang="pt-BR" b="1" dirty="0"/>
              <a:t>1958</a:t>
            </a:r>
            <a:r>
              <a:rPr lang="pt-BR" dirty="0"/>
              <a:t>: John McCarthy cria a linguagem </a:t>
            </a:r>
            <a:r>
              <a:rPr lang="pt-BR" i="1" dirty="0" err="1"/>
              <a:t>Lisp</a:t>
            </a:r>
            <a:r>
              <a:rPr lang="pt-BR" dirty="0"/>
              <a:t>, que foi a linguagem para desenvolvimento de IA dominante até os anos 90.</a:t>
            </a:r>
          </a:p>
          <a:p>
            <a:pPr marL="171450" indent="-171450" algn="just"/>
            <a:r>
              <a:rPr lang="pt-BR" b="1" dirty="0"/>
              <a:t>1958</a:t>
            </a:r>
            <a:r>
              <a:rPr lang="pt-BR" dirty="0"/>
              <a:t>: Frank </a:t>
            </a:r>
            <a:r>
              <a:rPr lang="pt-BR" dirty="0" err="1"/>
              <a:t>Rosenblatt</a:t>
            </a:r>
            <a:r>
              <a:rPr lang="pt-BR" dirty="0"/>
              <a:t> cria a primeira rede neural artificial, chamada de </a:t>
            </a:r>
            <a:r>
              <a:rPr lang="pt-BR" i="1" dirty="0" err="1"/>
              <a:t>Perceptron</a:t>
            </a:r>
            <a:r>
              <a:rPr lang="pt-BR" dirty="0"/>
              <a:t>.</a:t>
            </a:r>
          </a:p>
          <a:p>
            <a:pPr marL="171450" indent="-171450" algn="just"/>
            <a:r>
              <a:rPr lang="pt-BR" b="1" dirty="0"/>
              <a:t>1959</a:t>
            </a:r>
            <a:r>
              <a:rPr lang="pt-BR" dirty="0"/>
              <a:t>: Arthur Samuel cunha o termo </a:t>
            </a:r>
            <a:r>
              <a:rPr lang="pt-BR" i="1" dirty="0"/>
              <a:t>Aprendizado de Máquina </a:t>
            </a:r>
            <a:r>
              <a:rPr lang="pt-BR" dirty="0"/>
              <a:t>enquanto trabalhava na IBM.</a:t>
            </a:r>
          </a:p>
          <a:p>
            <a:pPr marL="171450" indent="-171450" algn="just"/>
            <a:r>
              <a:rPr lang="pt-BR" b="1" dirty="0"/>
              <a:t>1970-1980</a:t>
            </a:r>
            <a:r>
              <a:rPr lang="pt-BR" dirty="0"/>
              <a:t>: Devido a limitação dos computadores da época, IA atravessou alguns invernos, i.e., interesse e financiamentos na área diminuíram drasticamente.	</a:t>
            </a:r>
          </a:p>
          <a:p>
            <a:pPr marL="171450" indent="-171450" algn="just"/>
            <a:r>
              <a:rPr lang="pt-BR" b="1" dirty="0"/>
              <a:t>1986</a:t>
            </a:r>
            <a:r>
              <a:rPr lang="pt-BR" dirty="0"/>
              <a:t>: Ascensão do aprendizado de máquina: redes neurais retornam a popularidade e grandes avanços em algoritmos e aplicações de ML.</a:t>
            </a:r>
          </a:p>
          <a:p>
            <a:pPr marL="171450" indent="-171450" algn="just"/>
            <a:r>
              <a:rPr lang="pt-BR" b="1" dirty="0"/>
              <a:t>1997</a:t>
            </a:r>
            <a:r>
              <a:rPr lang="pt-BR" dirty="0"/>
              <a:t>: O supercomputador da IBM, chamado de </a:t>
            </a:r>
            <a:r>
              <a:rPr lang="pt-BR" dirty="0" err="1"/>
              <a:t>DeepBlue</a:t>
            </a:r>
            <a:r>
              <a:rPr lang="pt-BR" dirty="0"/>
              <a:t>, vence o campeão </a:t>
            </a:r>
            <a:r>
              <a:rPr lang="pt-BR" sz="2700" dirty="0"/>
              <a:t>mundial de xadrez, </a:t>
            </a:r>
            <a:r>
              <a:rPr lang="pt-BR" sz="2700" dirty="0" err="1"/>
              <a:t>Garry</a:t>
            </a:r>
            <a:r>
              <a:rPr lang="pt-BR" sz="2700" dirty="0"/>
              <a:t> Kasparov.</a:t>
            </a:r>
          </a:p>
          <a:p>
            <a:pPr marL="171450" indent="-171450" algn="just"/>
            <a:r>
              <a:rPr lang="pt-BR" sz="2700" b="1" dirty="0"/>
              <a:t>2002</a:t>
            </a:r>
            <a:r>
              <a:rPr lang="pt-BR" sz="2700" dirty="0"/>
              <a:t>: O primeiro aspirador de pó robótico, chamado de </a:t>
            </a:r>
            <a:r>
              <a:rPr lang="pt-BR" sz="2700" i="1" dirty="0" err="1"/>
              <a:t>Roomba</a:t>
            </a:r>
            <a:r>
              <a:rPr lang="pt-BR" sz="2700" dirty="0"/>
              <a:t>, é lançado pela </a:t>
            </a:r>
            <a:r>
              <a:rPr lang="pt-BR" sz="2700" dirty="0" err="1"/>
              <a:t>iRobot</a:t>
            </a:r>
            <a:r>
              <a:rPr lang="pt-BR" sz="2700" dirty="0"/>
              <a:t>.</a:t>
            </a:r>
          </a:p>
          <a:p>
            <a:pPr marL="171450" indent="-171450" algn="just"/>
            <a:r>
              <a:rPr lang="pt-BR" sz="2700" b="1" dirty="0"/>
              <a:t>2009</a:t>
            </a:r>
            <a:r>
              <a:rPr lang="pt-BR" sz="2700" dirty="0"/>
              <a:t>: Google constrói o primeiro carro autônomo que dirigia em áreas urbanas.</a:t>
            </a:r>
          </a:p>
          <a:p>
            <a:pPr marL="171450" indent="-171450" algn="just"/>
            <a:r>
              <a:rPr lang="pt-BR" sz="2700" b="1" dirty="0"/>
              <a:t>2011</a:t>
            </a:r>
            <a:r>
              <a:rPr lang="pt-BR" sz="2700" dirty="0"/>
              <a:t>: Outro supercomputador da IBM, chamado Watson, vence o show de perguntas e respostas </a:t>
            </a:r>
            <a:r>
              <a:rPr lang="pt-BR" sz="2700" dirty="0" err="1"/>
              <a:t>Jeopardy</a:t>
            </a:r>
            <a:r>
              <a:rPr lang="pt-BR" sz="2700" dirty="0"/>
              <a:t>!.</a:t>
            </a:r>
          </a:p>
          <a:p>
            <a:pPr marL="171450" indent="-171450" algn="just"/>
            <a:r>
              <a:rPr lang="pt-BR" sz="2700" b="1" dirty="0"/>
              <a:t>2011-2014</a:t>
            </a:r>
            <a:r>
              <a:rPr lang="pt-BR" sz="2700" dirty="0"/>
              <a:t>: Surgem assistentes pessoais, tais como Siri, Google </a:t>
            </a:r>
            <a:r>
              <a:rPr lang="pt-BR" sz="2700" dirty="0" err="1"/>
              <a:t>Now</a:t>
            </a:r>
            <a:r>
              <a:rPr lang="pt-BR" sz="2700" dirty="0"/>
              <a:t>, </a:t>
            </a:r>
            <a:r>
              <a:rPr lang="pt-BR" sz="2700" dirty="0" err="1"/>
              <a:t>Alexa</a:t>
            </a:r>
            <a:r>
              <a:rPr lang="pt-BR" sz="2700" dirty="0"/>
              <a:t> e Cortana, que utilizam reconhecimento de fala para responder questões e realizar tarefas simples.</a:t>
            </a:r>
          </a:p>
          <a:p>
            <a:pPr marL="171450" indent="-171450" algn="just"/>
            <a:r>
              <a:rPr lang="pt-BR" b="1" dirty="0"/>
              <a:t>2016</a:t>
            </a:r>
            <a:r>
              <a:rPr lang="pt-BR" dirty="0"/>
              <a:t>: O programa conhecido como </a:t>
            </a:r>
            <a:r>
              <a:rPr lang="pt-BR" dirty="0" err="1"/>
              <a:t>AlphaGo</a:t>
            </a:r>
            <a:r>
              <a:rPr lang="pt-BR" dirty="0"/>
              <a:t>, da empresa </a:t>
            </a:r>
            <a:r>
              <a:rPr lang="pt-BR" dirty="0" err="1"/>
              <a:t>DeepMind</a:t>
            </a:r>
            <a:r>
              <a:rPr lang="pt-BR" dirty="0"/>
              <a:t>, derrota o então 18 vezes campeão mundial de Go, Lee </a:t>
            </a:r>
            <a:r>
              <a:rPr lang="pt-BR" dirty="0" err="1"/>
              <a:t>Sedol</a:t>
            </a:r>
            <a:r>
              <a:rPr lang="pt-BR" dirty="0"/>
              <a:t>.</a:t>
            </a:r>
          </a:p>
          <a:p>
            <a:pPr marL="171450" indent="-171450" algn="just"/>
            <a:r>
              <a:rPr lang="pt-BR" b="1" dirty="0"/>
              <a:t>2018</a:t>
            </a:r>
            <a:r>
              <a:rPr lang="pt-BR" dirty="0"/>
              <a:t>: Universidades de todo o mundo começam a oferecer cursos de AI e ML.</a:t>
            </a:r>
          </a:p>
        </p:txBody>
      </p:sp>
      <p:pic>
        <p:nvPicPr>
          <p:cNvPr id="2050" name="Picture 2" descr="Image result for lisp">
            <a:extLst>
              <a:ext uri="{FF2B5EF4-FFF2-40B4-BE49-F238E27FC236}">
                <a16:creationId xmlns:a16="http://schemas.microsoft.com/office/drawing/2014/main" id="{BB1B4928-C067-4BE5-B92E-095C314792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76164" y="444175"/>
            <a:ext cx="1381125" cy="92075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2" descr="Image result for perceptron">
            <a:extLst>
              <a:ext uri="{FF2B5EF4-FFF2-40B4-BE49-F238E27FC236}">
                <a16:creationId xmlns:a16="http://schemas.microsoft.com/office/drawing/2014/main" id="{72F489A9-FB97-4D0C-B0D2-799A234A45B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99753" y="1265001"/>
            <a:ext cx="1585691" cy="919163"/>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machine learning">
            <a:extLst>
              <a:ext uri="{FF2B5EF4-FFF2-40B4-BE49-F238E27FC236}">
                <a16:creationId xmlns:a16="http://schemas.microsoft.com/office/drawing/2014/main" id="{322770BB-38B5-4500-A6C0-20035CF36EF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97267" y="2388394"/>
            <a:ext cx="1632857" cy="91440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s://encrypted-tbn0.gstatic.com/images?q=tbn:ANd9GcQ5wdKDGBpaQixLjeofLa5ZsTlyqhbDumUZDz08Loc4F_Uaq5mI&amp;s">
            <a:extLst>
              <a:ext uri="{FF2B5EF4-FFF2-40B4-BE49-F238E27FC236}">
                <a16:creationId xmlns:a16="http://schemas.microsoft.com/office/drawing/2014/main" id="{60FE6413-125D-4633-93FE-C3E00FB7D85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846832" y="3429000"/>
            <a:ext cx="1566863" cy="117363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Image result for deep blue">
            <a:extLst>
              <a:ext uri="{FF2B5EF4-FFF2-40B4-BE49-F238E27FC236}">
                <a16:creationId xmlns:a16="http://schemas.microsoft.com/office/drawing/2014/main" id="{E17118A6-4965-4AD9-9C9C-DBFE3C254DC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090502" y="3911601"/>
            <a:ext cx="956051" cy="1436688"/>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mage result for roomba">
            <a:extLst>
              <a:ext uri="{FF2B5EF4-FFF2-40B4-BE49-F238E27FC236}">
                <a16:creationId xmlns:a16="http://schemas.microsoft.com/office/drawing/2014/main" id="{490A3C2C-358D-4AEA-8B4E-B971F64B739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318741" y="4524089"/>
            <a:ext cx="1509713" cy="757238"/>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Image result for google self driving car">
            <a:extLst>
              <a:ext uri="{FF2B5EF4-FFF2-40B4-BE49-F238E27FC236}">
                <a16:creationId xmlns:a16="http://schemas.microsoft.com/office/drawing/2014/main" id="{FC0EC37E-0630-452D-8CBB-AAFD597984A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413696" y="5443089"/>
            <a:ext cx="1632857" cy="970736"/>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Image result for watson ibm">
            <a:extLst>
              <a:ext uri="{FF2B5EF4-FFF2-40B4-BE49-F238E27FC236}">
                <a16:creationId xmlns:a16="http://schemas.microsoft.com/office/drawing/2014/main" id="{1717A1D9-3B83-4571-A3EF-40F01040C31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793787" y="5683398"/>
            <a:ext cx="1431130" cy="952352"/>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Image result for alexa">
            <a:extLst>
              <a:ext uri="{FF2B5EF4-FFF2-40B4-BE49-F238E27FC236}">
                <a16:creationId xmlns:a16="http://schemas.microsoft.com/office/drawing/2014/main" id="{3CE9AE47-5313-4135-98F9-60B292EAF49B}"/>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041771" y="5756945"/>
            <a:ext cx="1431131" cy="982252"/>
          </a:xfrm>
          <a:prstGeom prst="rect">
            <a:avLst/>
          </a:prstGeom>
          <a:noFill/>
          <a:extLst>
            <a:ext uri="{909E8E84-426E-40DD-AFC4-6F175D3DCCD1}">
              <a14:hiddenFill xmlns:a14="http://schemas.microsoft.com/office/drawing/2010/main">
                <a:solidFill>
                  <a:srgbClr val="FFFFFF"/>
                </a:solidFill>
              </a14:hiddenFill>
            </a:ext>
          </a:extLst>
        </p:spPr>
      </p:pic>
      <p:pic>
        <p:nvPicPr>
          <p:cNvPr id="2066" name="Picture 18" descr="Image result for AlphaGo">
            <a:extLst>
              <a:ext uri="{FF2B5EF4-FFF2-40B4-BE49-F238E27FC236}">
                <a16:creationId xmlns:a16="http://schemas.microsoft.com/office/drawing/2014/main" id="{7567AAEB-A1B9-48D0-9C96-DA67B5090D59}"/>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222390" y="5962651"/>
            <a:ext cx="1630602" cy="815301"/>
          </a:xfrm>
          <a:prstGeom prst="rect">
            <a:avLst/>
          </a:prstGeom>
          <a:noFill/>
          <a:extLst>
            <a:ext uri="{909E8E84-426E-40DD-AFC4-6F175D3DCCD1}">
              <a14:hiddenFill xmlns:a14="http://schemas.microsoft.com/office/drawing/2010/main">
                <a:solidFill>
                  <a:srgbClr val="FFFFFF"/>
                </a:solidFill>
              </a14:hiddenFill>
            </a:ext>
          </a:extLst>
        </p:spPr>
      </p:pic>
      <p:pic>
        <p:nvPicPr>
          <p:cNvPr id="2068" name="Picture 20" descr="Image result for inatel machine learning">
            <a:extLst>
              <a:ext uri="{FF2B5EF4-FFF2-40B4-BE49-F238E27FC236}">
                <a16:creationId xmlns:a16="http://schemas.microsoft.com/office/drawing/2014/main" id="{267F81BC-8B00-4181-BA8F-2BD9F65A4EE0}"/>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177480" y="5939295"/>
            <a:ext cx="1724025" cy="862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360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Inteligência + Artificial</a:t>
            </a:r>
            <a:endParaRPr lang="nl-BE" dirty="0"/>
          </a:p>
        </p:txBody>
      </p:sp>
      <p:sp>
        <p:nvSpPr>
          <p:cNvPr id="3" name="Content Placeholder 2"/>
          <p:cNvSpPr>
            <a:spLocks noGrp="1"/>
          </p:cNvSpPr>
          <p:nvPr>
            <p:ph idx="1"/>
          </p:nvPr>
        </p:nvSpPr>
        <p:spPr>
          <a:xfrm>
            <a:off x="838201" y="1825625"/>
            <a:ext cx="9115424" cy="4351338"/>
          </a:xfrm>
        </p:spPr>
        <p:txBody>
          <a:bodyPr>
            <a:normAutofit fontScale="92500" lnSpcReduction="20000"/>
          </a:bodyPr>
          <a:lstStyle/>
          <a:p>
            <a:pPr algn="just"/>
            <a:r>
              <a:rPr lang="pt-BR" dirty="0" smtClean="0"/>
              <a:t>Vocês já refletiram sobre a definição destas duas palavras?</a:t>
            </a:r>
          </a:p>
          <a:p>
            <a:pPr marL="171450" indent="-171450" algn="just"/>
            <a:r>
              <a:rPr lang="pt-BR" b="1" dirty="0" smtClean="0">
                <a:cs typeface="Calibri"/>
              </a:rPr>
              <a:t>Inteligência</a:t>
            </a:r>
            <a:r>
              <a:rPr lang="pt-BR" dirty="0" smtClean="0">
                <a:cs typeface="Calibri"/>
              </a:rPr>
              <a:t>: </a:t>
            </a:r>
            <a:r>
              <a:rPr lang="pt-BR" dirty="0" smtClean="0"/>
              <a:t>habilidades mentais de conhecer, compreender, aprender, resolver problemas e adaptar-se.</a:t>
            </a:r>
          </a:p>
          <a:p>
            <a:pPr marL="628650" lvl="1" indent="-171450" algn="just"/>
            <a:r>
              <a:rPr lang="pt-BR" i="1" dirty="0" err="1">
                <a:cs typeface="Calibri"/>
              </a:rPr>
              <a:t>i</a:t>
            </a:r>
            <a:r>
              <a:rPr lang="pt-BR" i="1" dirty="0" err="1" smtClean="0">
                <a:cs typeface="Calibri"/>
              </a:rPr>
              <a:t>nter</a:t>
            </a:r>
            <a:r>
              <a:rPr lang="pt-BR" dirty="0" smtClean="0">
                <a:cs typeface="Calibri"/>
              </a:rPr>
              <a:t>: “entre” + </a:t>
            </a:r>
            <a:r>
              <a:rPr lang="pt-BR" i="1" dirty="0" err="1" smtClean="0">
                <a:cs typeface="Calibri"/>
              </a:rPr>
              <a:t>legere</a:t>
            </a:r>
            <a:r>
              <a:rPr lang="pt-BR" dirty="0" smtClean="0">
                <a:cs typeface="Calibri"/>
              </a:rPr>
              <a:t>: “escolha” =&gt; entre escolhas.</a:t>
            </a:r>
            <a:endParaRPr lang="pt-BR" dirty="0">
              <a:cs typeface="Calibri"/>
            </a:endParaRPr>
          </a:p>
          <a:p>
            <a:pPr marL="171450" indent="-171450" algn="just"/>
            <a:r>
              <a:rPr lang="pt-BR" b="1" dirty="0" smtClean="0"/>
              <a:t>Artificial</a:t>
            </a:r>
            <a:r>
              <a:rPr lang="pt-BR" dirty="0" smtClean="0"/>
              <a:t>: produzido </a:t>
            </a:r>
            <a:r>
              <a:rPr lang="pt-BR" dirty="0"/>
              <a:t>pela mão do homem, não pela </a:t>
            </a:r>
            <a:r>
              <a:rPr lang="pt-BR" dirty="0" smtClean="0"/>
              <a:t>natureza, geralmente como </a:t>
            </a:r>
            <a:r>
              <a:rPr lang="pt-BR" dirty="0"/>
              <a:t>uma cópia de algo </a:t>
            </a:r>
            <a:r>
              <a:rPr lang="pt-BR" dirty="0" smtClean="0"/>
              <a:t>natural.</a:t>
            </a:r>
          </a:p>
          <a:p>
            <a:pPr marL="0" indent="0" algn="just">
              <a:buNone/>
            </a:pPr>
            <a:endParaRPr lang="pt-BR" sz="1300" b="1" dirty="0">
              <a:cs typeface="Calibri"/>
            </a:endParaRPr>
          </a:p>
          <a:p>
            <a:pPr marL="0" indent="0" algn="ctr">
              <a:buNone/>
            </a:pPr>
            <a:r>
              <a:rPr lang="pt-BR" sz="3600" b="1" i="1" dirty="0">
                <a:cs typeface="Calibri"/>
              </a:rPr>
              <a:t>Habilidades mentais desenvolvidas de forma não natural pela mão do homem</a:t>
            </a:r>
            <a:r>
              <a:rPr lang="pt-BR" sz="3600" b="1" i="1" dirty="0" smtClean="0">
                <a:cs typeface="Calibri"/>
              </a:rPr>
              <a:t>.</a:t>
            </a:r>
          </a:p>
          <a:p>
            <a:pPr marL="0" indent="0" algn="ctr">
              <a:buNone/>
            </a:pPr>
            <a:endParaRPr lang="pt-BR" sz="1300" b="1" i="1" dirty="0">
              <a:cs typeface="Calibri"/>
            </a:endParaRPr>
          </a:p>
          <a:p>
            <a:pPr marL="0" indent="0" algn="ctr">
              <a:buNone/>
            </a:pPr>
            <a:r>
              <a:rPr lang="pt-BR" sz="3600" b="1" i="1" dirty="0" smtClean="0">
                <a:cs typeface="Calibri"/>
              </a:rPr>
              <a:t>Cópias de habilidades mentais humanas criadas de forma não natural pelo homem.</a:t>
            </a:r>
            <a:endParaRPr lang="pt-BR" sz="3600" b="1" i="1" dirty="0">
              <a:cs typeface="Calibri"/>
            </a:endParaRPr>
          </a:p>
        </p:txBody>
      </p:sp>
      <p:pic>
        <p:nvPicPr>
          <p:cNvPr id="4" name="Picture 3"/>
          <p:cNvPicPr>
            <a:picLocks noChangeAspect="1"/>
          </p:cNvPicPr>
          <p:nvPr/>
        </p:nvPicPr>
        <p:blipFill>
          <a:blip r:embed="rId3"/>
          <a:stretch>
            <a:fillRect/>
          </a:stretch>
        </p:blipFill>
        <p:spPr>
          <a:xfrm>
            <a:off x="9953625" y="3968"/>
            <a:ext cx="2238375" cy="2047875"/>
          </a:xfrm>
          <a:prstGeom prst="rect">
            <a:avLst/>
          </a:prstGeom>
        </p:spPr>
      </p:pic>
      <p:pic>
        <p:nvPicPr>
          <p:cNvPr id="5" name="Picture 4"/>
          <p:cNvPicPr>
            <a:picLocks noChangeAspect="1"/>
          </p:cNvPicPr>
          <p:nvPr/>
        </p:nvPicPr>
        <p:blipFill>
          <a:blip r:embed="rId4"/>
          <a:stretch>
            <a:fillRect/>
          </a:stretch>
        </p:blipFill>
        <p:spPr>
          <a:xfrm>
            <a:off x="9953624" y="5389483"/>
            <a:ext cx="2238375" cy="1489537"/>
          </a:xfrm>
          <a:prstGeom prst="rect">
            <a:avLst/>
          </a:prstGeom>
        </p:spPr>
      </p:pic>
    </p:spTree>
    <p:extLst>
      <p:ext uri="{BB962C8B-B14F-4D97-AF65-F5344CB8AC3E}">
        <p14:creationId xmlns:p14="http://schemas.microsoft.com/office/powerpoint/2010/main" val="13660622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FD71CFE-8114-4D0F-BF4A-1125EB8E1860}"/>
              </a:ext>
            </a:extLst>
          </p:cNvPr>
          <p:cNvSpPr>
            <a:spLocks noGrp="1"/>
          </p:cNvSpPr>
          <p:nvPr>
            <p:ph type="title"/>
          </p:nvPr>
        </p:nvSpPr>
        <p:spPr/>
        <p:txBody>
          <a:bodyPr/>
          <a:lstStyle/>
          <a:p>
            <a:r>
              <a:rPr lang="pt-BR" dirty="0" smtClean="0"/>
              <a:t>Definiç</a:t>
            </a:r>
            <a:r>
              <a:rPr lang="pt-BR" dirty="0"/>
              <a:t>õ</a:t>
            </a:r>
            <a:r>
              <a:rPr lang="pt-BR" dirty="0" smtClean="0"/>
              <a:t>es e Objetivo da IA</a:t>
            </a:r>
            <a:endParaRPr lang="pt-BR" dirty="0"/>
          </a:p>
        </p:txBody>
      </p:sp>
      <p:sp>
        <p:nvSpPr>
          <p:cNvPr id="3" name="Espaço Reservado para Conteúdo 2">
            <a:extLst>
              <a:ext uri="{FF2B5EF4-FFF2-40B4-BE49-F238E27FC236}">
                <a16:creationId xmlns:a16="http://schemas.microsoft.com/office/drawing/2014/main" id="{C0D31C4C-D008-4F96-815A-A9BDE283CB69}"/>
              </a:ext>
            </a:extLst>
          </p:cNvPr>
          <p:cNvSpPr>
            <a:spLocks noGrp="1"/>
          </p:cNvSpPr>
          <p:nvPr>
            <p:ph idx="1"/>
          </p:nvPr>
        </p:nvSpPr>
        <p:spPr>
          <a:xfrm>
            <a:off x="838200" y="1742052"/>
            <a:ext cx="10689404" cy="4750823"/>
          </a:xfrm>
        </p:spPr>
        <p:txBody>
          <a:bodyPr>
            <a:normAutofit fontScale="92500" lnSpcReduction="10000"/>
          </a:bodyPr>
          <a:lstStyle/>
          <a:p>
            <a:pPr marL="171450" indent="-171450" algn="just"/>
            <a:r>
              <a:rPr lang="pt-BR" b="1" dirty="0"/>
              <a:t>Definição</a:t>
            </a:r>
            <a:r>
              <a:rPr lang="pt-BR" dirty="0"/>
              <a:t>: “Capacidade de um sistema de interpretar corretamente dados externos (vindos do ambiente), aprender com esses dados e usá-los para atingir objetivos específicos por meio de adaptação flexível” (Andreas Kaplan).</a:t>
            </a:r>
          </a:p>
          <a:p>
            <a:pPr marL="171450" indent="-171450" algn="just"/>
            <a:r>
              <a:rPr lang="pt-BR" b="1" dirty="0"/>
              <a:t>Definição</a:t>
            </a:r>
            <a:r>
              <a:rPr lang="pt-BR" dirty="0"/>
              <a:t>: “Ciência e engenharia de produzir máquinas inteligentes” (John McCarthy).</a:t>
            </a:r>
            <a:endParaRPr lang="pt-BR" b="1" dirty="0"/>
          </a:p>
          <a:p>
            <a:pPr marL="171450" indent="-171450" algn="just"/>
            <a:r>
              <a:rPr lang="pt-BR" b="1" dirty="0"/>
              <a:t>Objetivo</a:t>
            </a:r>
            <a:r>
              <a:rPr lang="pt-BR" dirty="0"/>
              <a:t>: Criar máquinas que </a:t>
            </a:r>
            <a:r>
              <a:rPr lang="pt-BR" b="1" i="1" dirty="0"/>
              <a:t>imitem</a:t>
            </a:r>
            <a:r>
              <a:rPr lang="pt-BR" dirty="0"/>
              <a:t> nossa capacidade mental para uma determinada tarefa. </a:t>
            </a:r>
          </a:p>
          <a:p>
            <a:pPr marL="171450" indent="-171450" algn="just"/>
            <a:r>
              <a:rPr lang="pt-BR" dirty="0"/>
              <a:t>Essa </a:t>
            </a:r>
            <a:r>
              <a:rPr lang="pt-BR" b="1" i="1" dirty="0"/>
              <a:t>imitação</a:t>
            </a:r>
            <a:r>
              <a:rPr lang="pt-BR" dirty="0"/>
              <a:t> é apenas uma </a:t>
            </a:r>
            <a:r>
              <a:rPr lang="pt-BR" dirty="0" smtClean="0"/>
              <a:t>aproximação pois ainda não conseguimos criar matéria viva. </a:t>
            </a:r>
          </a:p>
          <a:p>
            <a:pPr marL="171450" indent="-171450" algn="just"/>
            <a:r>
              <a:rPr lang="pt-BR" dirty="0" smtClean="0"/>
              <a:t>É </a:t>
            </a:r>
            <a:r>
              <a:rPr lang="pt-BR" dirty="0"/>
              <a:t>por isso que em IA fala-se da criação de máquinas que são </a:t>
            </a:r>
            <a:r>
              <a:rPr lang="pt-BR" b="1" i="1" dirty="0" smtClean="0"/>
              <a:t>modelos aproximados</a:t>
            </a:r>
            <a:r>
              <a:rPr lang="pt-BR" dirty="0" smtClean="0"/>
              <a:t> </a:t>
            </a:r>
            <a:r>
              <a:rPr lang="pt-BR" dirty="0"/>
              <a:t>de nossa capacidade de aprender, raciocinar, enxergar, falar, ouvir, etc</a:t>
            </a:r>
            <a:r>
              <a:rPr lang="pt-BR" dirty="0" smtClean="0"/>
              <a:t>.</a:t>
            </a:r>
            <a:endParaRPr lang="pt-BR" b="1" dirty="0"/>
          </a:p>
        </p:txBody>
      </p:sp>
    </p:spTree>
    <p:extLst>
      <p:ext uri="{BB962C8B-B14F-4D97-AF65-F5344CB8AC3E}">
        <p14:creationId xmlns:p14="http://schemas.microsoft.com/office/powerpoint/2010/main" val="24850446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FD71CFE-8114-4D0F-BF4A-1125EB8E1860}"/>
              </a:ext>
            </a:extLst>
          </p:cNvPr>
          <p:cNvSpPr>
            <a:spLocks noGrp="1"/>
          </p:cNvSpPr>
          <p:nvPr>
            <p:ph type="title"/>
          </p:nvPr>
        </p:nvSpPr>
        <p:spPr/>
        <p:txBody>
          <a:bodyPr/>
          <a:lstStyle/>
          <a:p>
            <a:r>
              <a:rPr lang="pt-BR" dirty="0"/>
              <a:t>Inteligência Artificial (IA)</a:t>
            </a:r>
          </a:p>
        </p:txBody>
      </p:sp>
      <p:sp>
        <p:nvSpPr>
          <p:cNvPr id="3" name="Espaço Reservado para Conteúdo 2">
            <a:extLst>
              <a:ext uri="{FF2B5EF4-FFF2-40B4-BE49-F238E27FC236}">
                <a16:creationId xmlns:a16="http://schemas.microsoft.com/office/drawing/2014/main" id="{C0D31C4C-D008-4F96-815A-A9BDE283CB69}"/>
              </a:ext>
            </a:extLst>
          </p:cNvPr>
          <p:cNvSpPr>
            <a:spLocks noGrp="1"/>
          </p:cNvSpPr>
          <p:nvPr>
            <p:ph idx="1"/>
          </p:nvPr>
        </p:nvSpPr>
        <p:spPr>
          <a:xfrm>
            <a:off x="631587" y="1550140"/>
            <a:ext cx="11097569" cy="3010571"/>
          </a:xfrm>
        </p:spPr>
        <p:txBody>
          <a:bodyPr>
            <a:normAutofit fontScale="92500" lnSpcReduction="20000"/>
          </a:bodyPr>
          <a:lstStyle/>
          <a:p>
            <a:pPr algn="just"/>
            <a:r>
              <a:rPr lang="pt-BR" sz="2400" dirty="0" smtClean="0"/>
              <a:t>IA </a:t>
            </a:r>
            <a:r>
              <a:rPr lang="pt-BR" sz="2400" dirty="0"/>
              <a:t>é uma área ampla que </a:t>
            </a:r>
            <a:r>
              <a:rPr lang="pt-BR" sz="2400" b="1" i="1" dirty="0"/>
              <a:t>engloba</a:t>
            </a:r>
            <a:r>
              <a:rPr lang="pt-BR" sz="2400" dirty="0"/>
              <a:t> várias </a:t>
            </a:r>
            <a:r>
              <a:rPr lang="pt-BR" sz="2400" dirty="0" smtClean="0"/>
              <a:t>aplicações (ou subáreas ou ainda objetivos) </a:t>
            </a:r>
            <a:r>
              <a:rPr lang="pt-BR" sz="2400" dirty="0"/>
              <a:t>tais como (i) </a:t>
            </a:r>
            <a:r>
              <a:rPr lang="pt-BR" sz="2400" i="1" dirty="0"/>
              <a:t>processamento de linguagem natural</a:t>
            </a:r>
            <a:r>
              <a:rPr lang="pt-BR" sz="2400" dirty="0"/>
              <a:t>,  (</a:t>
            </a:r>
            <a:r>
              <a:rPr lang="pt-BR" sz="2400" dirty="0" err="1"/>
              <a:t>ii</a:t>
            </a:r>
            <a:r>
              <a:rPr lang="pt-BR" sz="2400" dirty="0"/>
              <a:t>) </a:t>
            </a:r>
            <a:r>
              <a:rPr lang="pt-BR" sz="2400" i="1" dirty="0"/>
              <a:t>representação do conhecimento</a:t>
            </a:r>
            <a:r>
              <a:rPr lang="pt-BR" sz="2400" dirty="0"/>
              <a:t>, (</a:t>
            </a:r>
            <a:r>
              <a:rPr lang="pt-BR" sz="2400" dirty="0" err="1"/>
              <a:t>iii</a:t>
            </a:r>
            <a:r>
              <a:rPr lang="pt-BR" sz="2400" dirty="0"/>
              <a:t>) </a:t>
            </a:r>
            <a:r>
              <a:rPr lang="pt-BR" sz="2400" i="1" dirty="0"/>
              <a:t>raciocínio automatizado</a:t>
            </a:r>
            <a:r>
              <a:rPr lang="pt-BR" sz="2400" dirty="0"/>
              <a:t>, (</a:t>
            </a:r>
            <a:r>
              <a:rPr lang="pt-BR" sz="2400" dirty="0" err="1"/>
              <a:t>iv</a:t>
            </a:r>
            <a:r>
              <a:rPr lang="pt-BR" sz="2400" dirty="0"/>
              <a:t>) </a:t>
            </a:r>
            <a:r>
              <a:rPr lang="pt-BR" sz="2400" i="1" dirty="0"/>
              <a:t>visão computacional</a:t>
            </a:r>
            <a:r>
              <a:rPr lang="pt-BR" sz="2400" dirty="0"/>
              <a:t>, (v) </a:t>
            </a:r>
            <a:r>
              <a:rPr lang="pt-BR" sz="2400" i="1" dirty="0"/>
              <a:t>robótica</a:t>
            </a:r>
            <a:r>
              <a:rPr lang="pt-BR" sz="2400" dirty="0"/>
              <a:t>, e (vi) </a:t>
            </a:r>
            <a:r>
              <a:rPr lang="pt-BR" sz="2400" i="1" dirty="0"/>
              <a:t>aprendizado de máquina</a:t>
            </a:r>
            <a:r>
              <a:rPr lang="pt-BR" sz="2400" dirty="0"/>
              <a:t> que por sua vez engloba </a:t>
            </a:r>
            <a:r>
              <a:rPr lang="pt-BR" sz="2400" dirty="0" smtClean="0"/>
              <a:t>redes neurais artificiais, etc.</a:t>
            </a:r>
          </a:p>
          <a:p>
            <a:pPr algn="just"/>
            <a:r>
              <a:rPr lang="pt-BR" sz="2400" b="1" i="1" dirty="0" smtClean="0"/>
              <a:t>Aprendizado</a:t>
            </a:r>
            <a:r>
              <a:rPr lang="pt-BR" sz="2400" dirty="0" smtClean="0"/>
              <a:t> </a:t>
            </a:r>
            <a:r>
              <a:rPr lang="pt-BR" sz="2400" dirty="0"/>
              <a:t>é apenas um dos aspectos da inteligência humana (lógica, abstração, memorização, planejamento, resolução de problemas, etc</a:t>
            </a:r>
            <a:r>
              <a:rPr lang="pt-BR" sz="2400" dirty="0" smtClean="0"/>
              <a:t>.)</a:t>
            </a:r>
          </a:p>
          <a:p>
            <a:pPr algn="just"/>
            <a:r>
              <a:rPr lang="pt-BR" sz="2400" b="1" dirty="0" smtClean="0"/>
              <a:t>Exemplo</a:t>
            </a:r>
            <a:r>
              <a:rPr lang="pt-BR" sz="2400" dirty="0"/>
              <a:t>: Um problema matemático pode ser solucionado (i) caso tenha sido resolvido antes e sua solução </a:t>
            </a:r>
            <a:r>
              <a:rPr lang="pt-BR" sz="2400" b="1" i="1" dirty="0"/>
              <a:t>aprendida</a:t>
            </a:r>
            <a:r>
              <a:rPr lang="pt-BR" sz="2400" dirty="0"/>
              <a:t> ou (</a:t>
            </a:r>
            <a:r>
              <a:rPr lang="pt-BR" sz="2400" dirty="0" err="1"/>
              <a:t>ii</a:t>
            </a:r>
            <a:r>
              <a:rPr lang="pt-BR" sz="2400" dirty="0"/>
              <a:t>) caso ele nunca tenha sido visto antes mas um </a:t>
            </a:r>
            <a:r>
              <a:rPr lang="pt-BR" sz="2400" dirty="0" smtClean="0"/>
              <a:t>indivíduo com inteligência </a:t>
            </a:r>
            <a:r>
              <a:rPr lang="pt-BR" sz="2400" dirty="0"/>
              <a:t>imagina possíveis maneiras de como resolve-lo baseado no que ele </a:t>
            </a:r>
            <a:r>
              <a:rPr lang="pt-BR" sz="2400" b="1" i="1" dirty="0"/>
              <a:t>sabe</a:t>
            </a:r>
            <a:r>
              <a:rPr lang="pt-BR" sz="2400" i="1" dirty="0"/>
              <a:t> (</a:t>
            </a:r>
            <a:r>
              <a:rPr lang="pt-BR" sz="2400" b="1" i="1" dirty="0"/>
              <a:t>conhecimento</a:t>
            </a:r>
            <a:r>
              <a:rPr lang="pt-BR" sz="2400" i="1" dirty="0" smtClean="0"/>
              <a:t>)</a:t>
            </a:r>
            <a:r>
              <a:rPr lang="pt-BR" sz="2400" dirty="0" smtClean="0"/>
              <a:t>.</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94127" y="4244621"/>
            <a:ext cx="2726939" cy="2592537"/>
          </a:xfrm>
          <a:prstGeom prst="rect">
            <a:avLst/>
          </a:prstGeom>
        </p:spPr>
      </p:pic>
      <p:sp>
        <p:nvSpPr>
          <p:cNvPr id="14" name="Rectangle 13"/>
          <p:cNvSpPr/>
          <p:nvPr/>
        </p:nvSpPr>
        <p:spPr>
          <a:xfrm>
            <a:off x="631587" y="4244621"/>
            <a:ext cx="8562540" cy="769441"/>
          </a:xfrm>
          <a:prstGeom prst="rect">
            <a:avLst/>
          </a:prstGeom>
        </p:spPr>
        <p:txBody>
          <a:bodyPr wrap="square">
            <a:spAutoFit/>
          </a:bodyPr>
          <a:lstStyle/>
          <a:p>
            <a:pPr marL="285750" indent="-285750" algn="just">
              <a:buFont typeface="Arial" panose="020B0604020202020204" pitchFamily="34" charset="0"/>
              <a:buChar char="•"/>
            </a:pPr>
            <a:r>
              <a:rPr lang="pt-BR" sz="2200" dirty="0"/>
              <a:t>IA usa a </a:t>
            </a:r>
            <a:r>
              <a:rPr lang="pt-BR" sz="2200" b="1" i="1" dirty="0"/>
              <a:t>experiência</a:t>
            </a:r>
            <a:r>
              <a:rPr lang="pt-BR" sz="2200" dirty="0"/>
              <a:t> para adquirir </a:t>
            </a:r>
            <a:r>
              <a:rPr lang="pt-BR" sz="2200" b="1" i="1" dirty="0"/>
              <a:t>conhecimento</a:t>
            </a:r>
            <a:r>
              <a:rPr lang="pt-BR" sz="2200" dirty="0"/>
              <a:t> e também como aplicar esse conhecimento a problemas desconhecidos.</a:t>
            </a:r>
            <a:endParaRPr lang="en-US" sz="2200" dirty="0"/>
          </a:p>
        </p:txBody>
      </p:sp>
    </p:spTree>
    <p:extLst>
      <p:ext uri="{BB962C8B-B14F-4D97-AF65-F5344CB8AC3E}">
        <p14:creationId xmlns:p14="http://schemas.microsoft.com/office/powerpoint/2010/main" val="1545612453"/>
      </p:ext>
    </p:extLst>
  </p:cSld>
  <p:clrMapOvr>
    <a:masterClrMapping/>
  </p:clrMapOvr>
  <p:timing>
    <p:tnLst>
      <p:par>
        <p:cTn id="1" dur="indefinite" restart="never" nodeType="tmRoot"/>
      </p:par>
    </p:tnLst>
  </p:timing>
</p:sld>
</file>

<file path=ppt/theme/theme1.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11254</Words>
  <Application>Microsoft Office PowerPoint</Application>
  <PresentationFormat>Widescreen</PresentationFormat>
  <Paragraphs>688</Paragraphs>
  <Slides>43</Slides>
  <Notes>33</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43</vt:i4>
      </vt:variant>
    </vt:vector>
  </HeadingPairs>
  <TitlesOfParts>
    <vt:vector size="50" baseType="lpstr">
      <vt:lpstr>Arial</vt:lpstr>
      <vt:lpstr>Calibri</vt:lpstr>
      <vt:lpstr>Calibri Light</vt:lpstr>
      <vt:lpstr>Cambria Math</vt:lpstr>
      <vt:lpstr>Courier New</vt:lpstr>
      <vt:lpstr>Wingdings</vt:lpstr>
      <vt:lpstr>Tema do Office</vt:lpstr>
      <vt:lpstr>TP555 - Inteligência Artificial e Machine Learning: Introdução</vt:lpstr>
      <vt:lpstr>Objetivos do Curso</vt:lpstr>
      <vt:lpstr>Avaliação do Curso</vt:lpstr>
      <vt:lpstr>Motivação</vt:lpstr>
      <vt:lpstr>Um Pouco de História</vt:lpstr>
      <vt:lpstr>Um Pouco de História (continuação)</vt:lpstr>
      <vt:lpstr>Inteligência + Artificial</vt:lpstr>
      <vt:lpstr>Definições e Objetivo da IA</vt:lpstr>
      <vt:lpstr>Inteligência Artificial (IA)</vt:lpstr>
      <vt:lpstr>Algumas Aplicações de IA</vt:lpstr>
      <vt:lpstr>Aplicações em Comunicações Digitais</vt:lpstr>
      <vt:lpstr>Exemplos Interessantes</vt:lpstr>
      <vt:lpstr>Foco do Curso</vt:lpstr>
      <vt:lpstr>O que é ML?</vt:lpstr>
      <vt:lpstr>Por quê ML se tornou tão importante?</vt:lpstr>
      <vt:lpstr>Tipos de Aprendizado</vt:lpstr>
      <vt:lpstr>Aprendizado Supervisionado</vt:lpstr>
      <vt:lpstr>Principais Algoritmos para Aprendizado Supervisionado</vt:lpstr>
      <vt:lpstr>Aprendizado Não-Supervisionado</vt:lpstr>
      <vt:lpstr>Principais Algoritmos para Aprendizado Não-Supervisionado</vt:lpstr>
      <vt:lpstr>Aprendizado Semi-Supervisionado</vt:lpstr>
      <vt:lpstr>Aprendizado Por Reforço</vt:lpstr>
      <vt:lpstr>Principais Algoritmos de Aprendizado Por Reforço</vt:lpstr>
      <vt:lpstr>Aprendizado Evolutivo</vt:lpstr>
      <vt:lpstr>Principais Algoritmos de Aprendizado Evolutivo</vt:lpstr>
      <vt:lpstr>Tipos de Treinamento</vt:lpstr>
      <vt:lpstr>Treinamento em Batelada</vt:lpstr>
      <vt:lpstr>Treinamento Incremental</vt:lpstr>
      <vt:lpstr>PowerPoint Presentation</vt:lpstr>
      <vt:lpstr>O que é Python?</vt:lpstr>
      <vt:lpstr>Por que Python?</vt:lpstr>
      <vt:lpstr>Programação Científica e Python</vt:lpstr>
      <vt:lpstr>Jupyter</vt:lpstr>
      <vt:lpstr>PowerPoint Presentation</vt:lpstr>
      <vt:lpstr>PowerPoint Presentation</vt:lpstr>
      <vt:lpstr>PowerPoint Presentation</vt:lpstr>
      <vt:lpstr>Outras Bibliotecas Científicas</vt:lpstr>
      <vt:lpstr>Referências</vt:lpstr>
      <vt:lpstr>Tarefas e Avisos</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TP555 - Inteligência Artificial e Machine Learning</dc:title>
  <dc:creator>Felipe Augusto Pereira de Figueiredo</dc:creator>
  <cp:lastModifiedBy>Felipe Augusto Pereira de Figueiredo (UGent-imec)</cp:lastModifiedBy>
  <cp:revision>831</cp:revision>
  <dcterms:created xsi:type="dcterms:W3CDTF">2020-01-20T13:50:05Z</dcterms:created>
  <dcterms:modified xsi:type="dcterms:W3CDTF">2020-03-03T14:56:17Z</dcterms:modified>
</cp:coreProperties>
</file>